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78" r:id="rId2"/>
    <p:sldId id="281" r:id="rId3"/>
    <p:sldId id="282" r:id="rId4"/>
    <p:sldId id="287" r:id="rId5"/>
    <p:sldId id="288" r:id="rId6"/>
    <p:sldId id="289" r:id="rId7"/>
    <p:sldId id="290" r:id="rId8"/>
    <p:sldId id="293" r:id="rId9"/>
    <p:sldId id="294" r:id="rId10"/>
    <p:sldId id="283" r:id="rId11"/>
    <p:sldId id="301" r:id="rId12"/>
    <p:sldId id="284" r:id="rId13"/>
    <p:sldId id="302" r:id="rId14"/>
    <p:sldId id="285" r:id="rId15"/>
    <p:sldId id="303" r:id="rId16"/>
    <p:sldId id="295" r:id="rId17"/>
    <p:sldId id="296" r:id="rId18"/>
    <p:sldId id="299" r:id="rId19"/>
    <p:sldId id="300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AF6D-D270-474D-99C2-ECCBC6F47D09}" type="datetimeFigureOut">
              <a:rPr lang="es-ES" smtClean="0"/>
              <a:t>25/02/2018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C59A2-290D-4F12-977B-D9E8776B3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03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8060A82A-A6B3-4CAC-AF9C-EDBD050C29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4D9858-ADCA-496B-B7C5-B818DD7ABE41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68CABC73-F497-4E2A-86B7-DD61B27FC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2BD56A6-6A1F-469F-B82D-579B5814E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657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0A3460C8-4C75-4F59-B459-676727A87B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54C36C-0299-4349-9E2E-08521A427260}" type="slidenum">
              <a:rPr lang="es-CO" altLang="es-ES" sz="1400" smtClean="0"/>
              <a:pPr>
                <a:spcBef>
                  <a:spcPct val="0"/>
                </a:spcBef>
              </a:pPr>
              <a:t>3</a:t>
            </a:fld>
            <a:endParaRPr lang="es-CO" altLang="es-ES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14A7F63-7411-450D-8C6F-A06D6E2DB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3BADF33-2372-46FF-BAA7-35DE24344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629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36037106-ED22-419C-A08B-792070A13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5FE094-79DA-4FA0-8148-602BA87AA6AE}" type="slidenum">
              <a:rPr lang="es-CO" altLang="es-ES" sz="1400" smtClean="0"/>
              <a:pPr>
                <a:spcBef>
                  <a:spcPct val="0"/>
                </a:spcBef>
              </a:pPr>
              <a:t>10</a:t>
            </a:fld>
            <a:endParaRPr lang="es-CO" altLang="es-ES" sz="1400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E3DF947-CAF7-4602-9F74-1ED889EEC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D0A40E7-0DB9-4971-8577-081222AB5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3908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36037106-ED22-419C-A08B-792070A13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5FE094-79DA-4FA0-8148-602BA87AA6AE}" type="slidenum">
              <a:rPr lang="es-CO" altLang="es-ES" sz="1400" smtClean="0"/>
              <a:pPr>
                <a:spcBef>
                  <a:spcPct val="0"/>
                </a:spcBef>
              </a:pPr>
              <a:t>11</a:t>
            </a:fld>
            <a:endParaRPr lang="es-CO" altLang="es-ES" sz="1400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E3DF947-CAF7-4602-9F74-1ED889EEC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D0A40E7-0DB9-4971-8577-081222AB5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122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5732DBD1-494C-4337-A85D-3629DB6572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FD9A1-A662-4CC9-BE0C-7F3605AF7FB9}" type="slidenum">
              <a:rPr lang="es-CO" altLang="es-ES" sz="1400" smtClean="0"/>
              <a:pPr>
                <a:spcBef>
                  <a:spcPct val="0"/>
                </a:spcBef>
              </a:pPr>
              <a:t>12</a:t>
            </a:fld>
            <a:endParaRPr lang="es-CO" altLang="es-ES" sz="1400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E51D1545-5025-4EDE-8624-A4EA73A4A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3ADDADF9-CDD0-4818-81B9-5D5313A10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023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5732DBD1-494C-4337-A85D-3629DB6572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FD9A1-A662-4CC9-BE0C-7F3605AF7FB9}" type="slidenum">
              <a:rPr lang="es-CO" altLang="es-ES" sz="1400" smtClean="0"/>
              <a:pPr>
                <a:spcBef>
                  <a:spcPct val="0"/>
                </a:spcBef>
              </a:pPr>
              <a:t>13</a:t>
            </a:fld>
            <a:endParaRPr lang="es-CO" altLang="es-ES" sz="1400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E51D1545-5025-4EDE-8624-A4EA73A4A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3ADDADF9-CDD0-4818-81B9-5D5313A10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96354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2E4DC6E-E840-4A1D-B4F0-CFE3AF9B99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104F5-7B31-4E50-9BF8-CC56FA96C48B}" type="slidenum">
              <a:rPr lang="es-CO" altLang="es-ES" sz="1400" smtClean="0"/>
              <a:pPr>
                <a:spcBef>
                  <a:spcPct val="0"/>
                </a:spcBef>
              </a:pPr>
              <a:t>14</a:t>
            </a:fld>
            <a:endParaRPr lang="es-CO" altLang="es-ES" sz="14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7DB503EF-E41E-4885-84F5-0218C21D3B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3BFF11E-6F40-40EC-B3BB-32A4B6FF2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221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2E4DC6E-E840-4A1D-B4F0-CFE3AF9B99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104F5-7B31-4E50-9BF8-CC56FA96C48B}" type="slidenum">
              <a:rPr lang="es-CO" altLang="es-ES" sz="1400" smtClean="0"/>
              <a:pPr>
                <a:spcBef>
                  <a:spcPct val="0"/>
                </a:spcBef>
              </a:pPr>
              <a:t>15</a:t>
            </a:fld>
            <a:endParaRPr lang="es-CO" altLang="es-ES" sz="14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7DB503EF-E41E-4885-84F5-0218C21D3B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3BFF11E-6F40-40EC-B3BB-32A4B6FF2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323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rev47_arancibi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osofitis.com.ar/2013/02/14/las-big-humanities-y-el-futuro-de-lalectura-digital/" TargetMode="External"/><Relationship Id="rId2" Type="http://schemas.openxmlformats.org/officeDocument/2006/relationships/hyperlink" Target="http://www.enticconfio.gov.c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s.unal.edu.co/index.php/psicologia/article/view/27899/43273" TargetMode="External"/><Relationship Id="rId2" Type="http://schemas.openxmlformats.org/officeDocument/2006/relationships/hyperlink" Target="https://www.youtube.com/watch?v=Mwbw9KF-AC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9629-6750-46C4-93F6-0DB94AADA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REFERENCIACIÓN APA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9914B-93C1-4291-8FDF-C2A69DBB9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A</a:t>
            </a:r>
            <a:r>
              <a:rPr lang="es-ES" sz="3600" dirty="0"/>
              <a:t>MERICAN </a:t>
            </a:r>
            <a:r>
              <a:rPr lang="es-ES" sz="3600" dirty="0">
                <a:solidFill>
                  <a:schemeClr val="tx1"/>
                </a:solidFill>
              </a:rPr>
              <a:t>P</a:t>
            </a:r>
            <a:r>
              <a:rPr lang="es-ES" sz="3600" dirty="0"/>
              <a:t>SYCHOLOGICAL </a:t>
            </a:r>
            <a:r>
              <a:rPr lang="es-ES" sz="3600" dirty="0">
                <a:solidFill>
                  <a:schemeClr val="tx1"/>
                </a:solidFill>
              </a:rPr>
              <a:t>A</a:t>
            </a:r>
            <a:r>
              <a:rPr lang="es-ES" sz="3600" dirty="0"/>
              <a:t>SSOCIATION</a:t>
            </a:r>
          </a:p>
        </p:txBody>
      </p:sp>
    </p:spTree>
    <p:extLst>
      <p:ext uri="{BB962C8B-B14F-4D97-AF65-F5344CB8AC3E}">
        <p14:creationId xmlns:p14="http://schemas.microsoft.com/office/powerpoint/2010/main" val="319472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E7CE0C5A-309B-4844-9033-3ACC7B33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1848426"/>
            <a:ext cx="9878219" cy="26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ct val="0"/>
              </a:spcAft>
            </a:pPr>
            <a:r>
              <a:rPr lang="es-CO" altLang="es-ES" sz="2800" dirty="0">
                <a:solidFill>
                  <a:schemeClr val="tx1"/>
                </a:solidFill>
              </a:rPr>
              <a:t>Cuando se referencia la idea general de un texto, al final de este se escribe entre paréntesis el apellido del autor y el año, dentro del párrafo dónde ha citado la idea.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EACC6C-51B8-487F-A1CD-0244CD84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336622"/>
            <a:ext cx="987821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 dirty="0">
                <a:solidFill>
                  <a:schemeClr val="tx1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3060106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0DCD650C-B2C0-4A0B-ADEA-F4ADA5E7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336622"/>
            <a:ext cx="987821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 dirty="0">
                <a:solidFill>
                  <a:schemeClr val="tx1"/>
                </a:solidFill>
              </a:rPr>
              <a:t>EJEMPLOS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7CE0C5A-309B-4844-9033-3ACC7B33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1715905"/>
            <a:ext cx="9878220" cy="26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2800" dirty="0">
                <a:solidFill>
                  <a:schemeClr val="tx1"/>
                </a:solidFill>
              </a:rPr>
              <a:t>Cuando se piensa en escritura narrativa, no se ve reflejada la importancia de seguir una rigurosidad científica, es errado dejar dicha tarea solo a la imaginación, pues el escritor debe ser también un observador y sobre todo un investigador (Peinado Pico, 2016).</a:t>
            </a:r>
          </a:p>
        </p:txBody>
      </p:sp>
    </p:spTree>
    <p:extLst>
      <p:ext uri="{BB962C8B-B14F-4D97-AF65-F5344CB8AC3E}">
        <p14:creationId xmlns:p14="http://schemas.microsoft.com/office/powerpoint/2010/main" val="4205937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1268A91E-4284-4B73-8029-2B4D1BFB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2008631"/>
            <a:ext cx="9878219" cy="259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ct val="0"/>
              </a:spcAft>
            </a:pPr>
            <a:r>
              <a:rPr lang="es-CO" altLang="es-ES" sz="2800" dirty="0">
                <a:solidFill>
                  <a:schemeClr val="tx1"/>
                </a:solidFill>
              </a:rPr>
              <a:t>Cuando se copian hasta 40 palabras de un autor, debe hacerlo entre comillas y al final de dicho texto, entre paréntesis escribir el apellido del autor, el año y el número de la página de la cual extrae la idea.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F8D71F-5859-4E61-BE46-00F24E5DC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336622"/>
            <a:ext cx="987821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 dirty="0">
                <a:solidFill>
                  <a:schemeClr val="tx1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2398886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1268A91E-4284-4B73-8029-2B4D1BFB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1875455"/>
            <a:ext cx="9878219" cy="310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2800" dirty="0">
                <a:solidFill>
                  <a:schemeClr val="tx1"/>
                </a:solidFill>
              </a:rPr>
              <a:t>El autor presenta que </a:t>
            </a:r>
            <a:r>
              <a:rPr lang="es-CO" altLang="es-ES" sz="2800" b="1" dirty="0">
                <a:solidFill>
                  <a:schemeClr val="tx1"/>
                </a:solidFill>
              </a:rPr>
              <a:t>“</a:t>
            </a:r>
            <a:r>
              <a:rPr lang="es-CO" altLang="es-ES" sz="2800" dirty="0">
                <a:solidFill>
                  <a:schemeClr val="tx1"/>
                </a:solidFill>
              </a:rPr>
              <a:t>Nada más errado que considerar la literatura como un ejercicio de redacción que incluye solo la imaginación, es necesario que la persona que decida escribir literatura sea un observador y sobre todo un investigador</a:t>
            </a:r>
            <a:r>
              <a:rPr lang="es-CO" altLang="es-ES" sz="2800" b="1" dirty="0">
                <a:solidFill>
                  <a:schemeClr val="tx1"/>
                </a:solidFill>
              </a:rPr>
              <a:t>” (Peinado Pico, 2016, p. 2) </a:t>
            </a:r>
            <a:r>
              <a:rPr lang="es-CO" altLang="es-ES" sz="2800" dirty="0">
                <a:solidFill>
                  <a:schemeClr val="tx1"/>
                </a:solidFill>
              </a:rPr>
              <a:t>lo que lleva a crear dificultades al momento de querer escribir.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4E9B76-49BF-4206-A8B9-C6B2270C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336622"/>
            <a:ext cx="987821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 dirty="0">
                <a:solidFill>
                  <a:schemeClr val="tx1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2792427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AED529-81B3-4DC6-9B71-4503BA7C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2310798"/>
            <a:ext cx="9878219" cy="22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CO" alt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Cuando usted </a:t>
            </a:r>
            <a:r>
              <a:rPr lang="es-CO" altLang="es-E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copie más de 4 líneas (40 palabras) </a:t>
            </a:r>
            <a:r>
              <a:rPr lang="es-CO" alt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de un autor(a), debe usar una margen más pequeña en el texto. A eso le agrega </a:t>
            </a:r>
            <a:r>
              <a:rPr lang="es-CO" altLang="es-E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 apellido del autor(a), año y página de la cita, entre paréntesis</a:t>
            </a:r>
            <a:r>
              <a:rPr lang="es-CO" alt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8B0BB24-A580-4D42-95D1-A4D6B636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336622"/>
            <a:ext cx="987821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 dirty="0">
                <a:solidFill>
                  <a:schemeClr val="tx1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878705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AED529-81B3-4DC6-9B71-4503BA7C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46" y="1404372"/>
            <a:ext cx="10427305" cy="38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CO" altLang="es-E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Considero que la escritura narrativa ha venido perdiendo mérito debido a la falta de rigurosidad al escribir. Como lo indica el autor </a:t>
            </a:r>
            <a:r>
              <a:rPr lang="es-CO" altLang="es-E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Jose</a:t>
            </a:r>
            <a:r>
              <a:rPr lang="es-CO" altLang="es-E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Ricardo Peinado al plantear que,</a:t>
            </a:r>
          </a:p>
          <a:p>
            <a:pPr marL="45720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CO" altLang="es-E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Nada más errado que considerar la literatura como un ejercicio de redacción que incluye solo la imaginación, es necesario que la persona que decida escribir literatura sea un observador y sobre todo un investigador. Ejemplos en esto se encuentran muchos, no se puede concebir la escritura de una tragedia como Romeo y Julieta sin antes ver a un Shakespeare leyendo las tragedias griegas de Esquilo, Sófocles y Eurípides, o mejor aún estudiando la estructura narrativa que plantea en su libro teórico Poética de Aristóteles (Peinado Pico, 2016, p. 2).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FBB16F-0786-43B5-9991-39B3E8EF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90" y="336622"/>
            <a:ext cx="987821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 dirty="0">
                <a:solidFill>
                  <a:schemeClr val="tx1"/>
                </a:solidFill>
              </a:rPr>
              <a:t>EJEMPLOS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2E815F-CB05-4AC0-A3D6-E2A9482BC22E}"/>
              </a:ext>
            </a:extLst>
          </p:cNvPr>
          <p:cNvCxnSpPr/>
          <p:nvPr/>
        </p:nvCxnSpPr>
        <p:spPr>
          <a:xfrm>
            <a:off x="834887" y="2716696"/>
            <a:ext cx="3843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712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1497-9DE8-4065-AFBD-B8AB7E8B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Cita de otras citas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AA9CE-5DCE-447E-BDD0-E799A49FA0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Autor citado (año) citado por autor que cita (año, p.), Texto citado </a:t>
            </a:r>
          </a:p>
          <a:p>
            <a:pPr marL="0" indent="0" algn="just">
              <a:buNone/>
            </a:pP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Ordóñez Laserna (1985) citado </a:t>
            </a:r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por Prada Monsalve (2016, p.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108), menciona que </a:t>
            </a:r>
            <a:r>
              <a:rPr lang="es-CO" cap="none" dirty="0">
                <a:latin typeface="Arial" panose="020B0604020202020204" pitchFamily="34" charset="0"/>
                <a:cs typeface="Arial" panose="020B0604020202020204" pitchFamily="34" charset="0"/>
              </a:rPr>
              <a:t>el arte es la última mirada antes de que la guillotina caiga sobre tu cuello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12E0-0E57-4882-BDAB-D45781478B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"Autor citado (año) texto citado</a:t>
            </a:r>
            <a:r>
              <a:rPr lang="es-ES" i="1" cap="none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(autor que cita, año, p.)</a:t>
            </a:r>
          </a:p>
          <a:p>
            <a:endParaRPr lang="es-C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“Ordóñez Laserna (1985) </a:t>
            </a:r>
            <a:r>
              <a:rPr lang="es-CO" cap="none" dirty="0">
                <a:latin typeface="Arial" panose="020B0604020202020204" pitchFamily="34" charset="0"/>
                <a:cs typeface="Arial" panose="020B0604020202020204" pitchFamily="34" charset="0"/>
              </a:rPr>
              <a:t>menciona que el arte es la última mirada antes de que la guillotina caiga sobre tu cuello.“ </a:t>
            </a:r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(Prada Monsalve, 2016, p.108)</a:t>
            </a: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7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CA5E-CED7-4524-9079-B45D66B1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referencias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36FB-9A4A-4AFD-BC8B-BE90316597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lista de referencias debe ir en orden alfabético.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Únicamente se incluyen las referencias citadas al interior del documento.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Usa sangría Francesa (1cm) 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9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CA5E-CED7-4524-9079-B45D66B1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7081"/>
            <a:ext cx="10396882" cy="1151965"/>
          </a:xfrm>
        </p:spPr>
        <p:txBody>
          <a:bodyPr/>
          <a:lstStyle/>
          <a:p>
            <a:pPr algn="ctr"/>
            <a:r>
              <a:rPr lang="es-CO" dirty="0"/>
              <a:t>referencias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36FB-9A4A-4AFD-BC8B-BE90316597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modo general, debe llevar lo siguiente: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Apellidos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Nombre del documento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Recuperado de: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A66F-8340-43BD-8E50-A25A5C2B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623" y="671732"/>
            <a:ext cx="6910753" cy="1151965"/>
          </a:xfrm>
        </p:spPr>
        <p:txBody>
          <a:bodyPr/>
          <a:lstStyle/>
          <a:p>
            <a:pPr algn="ctr"/>
            <a:r>
              <a:rPr lang="es-CO" dirty="0"/>
              <a:t>CITEMOS CON EL EJEMPLO</a:t>
            </a:r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B70F9-E2F0-48BF-8386-B8FD6929DB9D}"/>
              </a:ext>
            </a:extLst>
          </p:cNvPr>
          <p:cNvSpPr txBox="1"/>
          <p:nvPr/>
        </p:nvSpPr>
        <p:spPr>
          <a:xfrm>
            <a:off x="492370" y="3429000"/>
            <a:ext cx="10564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Arancibia, V. (1992). Efectividad escolar. 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Análisis comparado. Serie de Estudios Públicos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(47). Recuperado de: https://www.cepchile.cl/cep/site/artic/20160303/asocfile/20160303184840/rev47_arancibia.pdf</a:t>
            </a:r>
          </a:p>
        </p:txBody>
      </p:sp>
      <p:pic>
        <p:nvPicPr>
          <p:cNvPr id="8" name="Graphic 7" descr="Open Book">
            <a:hlinkClick r:id="rId2" action="ppaction://hlinkfile"/>
            <a:extLst>
              <a:ext uri="{FF2B5EF4-FFF2-40B4-BE49-F238E27FC236}">
                <a16:creationId xmlns:a16="http://schemas.microsoft.com/office/drawing/2014/main" id="{BB32C530-8D5F-4341-BFE2-15D1D9F5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830" y="1823697"/>
            <a:ext cx="1493520" cy="1493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73CCE4-DDEA-46CB-9531-04E821182C22}"/>
              </a:ext>
            </a:extLst>
          </p:cNvPr>
          <p:cNvSpPr txBox="1"/>
          <p:nvPr/>
        </p:nvSpPr>
        <p:spPr>
          <a:xfrm>
            <a:off x="4334057" y="2339624"/>
            <a:ext cx="567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Documento de 1992. Ir a la página 5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EAAD7D5A-CA5D-4DB7-89A9-66E303F4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1067361"/>
            <a:ext cx="1030287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514350" indent="-512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587" indent="0" algn="just" eaLnBrk="1" hangingPunct="1"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r>
              <a:rPr lang="es-CO" altLang="es-E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 Copiar</a:t>
            </a:r>
            <a:r>
              <a:rPr lang="es-CO" altLang="es-E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literalmente una frase o párrafo de un 	texto que se encontró en internet o en un libro.</a:t>
            </a:r>
          </a:p>
          <a:p>
            <a:pPr algn="just" eaLnBrk="1" hangingPunct="1">
              <a:defRPr/>
            </a:pPr>
            <a:endParaRPr lang="es-CO" altLang="es-E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defRPr/>
            </a:pPr>
            <a:r>
              <a:rPr lang="es-CO" altLang="es-E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Parafraseo: </a:t>
            </a:r>
            <a:r>
              <a:rPr lang="es-CO" altLang="es-E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Es el plagio más común! Se cambian las palabras por sus sinónimos, pero se mantiene la misma estructura de una frase o párrafo de otro autor, sin referenciarlo en el mismo párrafo.</a:t>
            </a:r>
          </a:p>
          <a:p>
            <a:pPr algn="just" eaLnBrk="1" hangingPunct="1">
              <a:defRPr/>
            </a:pPr>
            <a:endParaRPr lang="es-CO" altLang="es-E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defRPr/>
            </a:pPr>
            <a:r>
              <a:rPr lang="es-CO" altLang="es-E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Armar un collage </a:t>
            </a:r>
            <a:r>
              <a:rPr lang="es-CO" altLang="es-E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de varios textos.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9C45927-6BB6-402E-991B-F36FF6465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241082"/>
            <a:ext cx="84613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 dirty="0">
                <a:solidFill>
                  <a:schemeClr val="tx1"/>
                </a:solidFill>
              </a:rPr>
              <a:t>PLAGIO</a:t>
            </a:r>
          </a:p>
        </p:txBody>
      </p:sp>
    </p:spTree>
    <p:extLst>
      <p:ext uri="{BB962C8B-B14F-4D97-AF65-F5344CB8AC3E}">
        <p14:creationId xmlns:p14="http://schemas.microsoft.com/office/powerpoint/2010/main" val="2768268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C33F-5E3B-4EDD-938B-0C48487062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68740"/>
            <a:ext cx="10394707" cy="4705845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Página de internet: Apellido, A., Apellido, A. &amp; Apellido, A. (Día, mes y año). Título de la entrada. Recuperado de</a:t>
            </a:r>
          </a:p>
          <a:p>
            <a:pPr marL="0" indent="0" algn="just">
              <a:buNone/>
            </a:pP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Ministerio de Educación de Colombia. (2014). En TIC </a:t>
            </a:r>
            <a:r>
              <a:rPr lang="es-CO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confio</a:t>
            </a: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Recuperado de </a:t>
            </a:r>
            <a:r>
              <a:rPr lang="es-ES" sz="24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http://www.Enticconfio.Gov.Co/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log: </a:t>
            </a: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Apellido, A., Apellido, A. &amp; Apellido, A. (día, mes y año). Título del post. [Entrada de blog]. Recuperado de</a:t>
            </a:r>
          </a:p>
          <a:p>
            <a:pPr marL="0" indent="0" algn="just">
              <a:buNone/>
            </a:pPr>
            <a:r>
              <a:rPr lang="es-CO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Piscitelli</a:t>
            </a: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A. (2013). Las Big </a:t>
            </a:r>
            <a:r>
              <a:rPr lang="es-CO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y el futuro de la lectura digital. [Entrada de blog] Recuperado de </a:t>
            </a: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http://www.filosofitis.com.ar/2013/02/14/las-big-humanities-y-el-futuro-de-lalectura-digital/</a:t>
            </a:r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20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C33F-5E3B-4EDD-938B-0C48487062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64024"/>
            <a:ext cx="10394707" cy="5145206"/>
          </a:xfrm>
        </p:spPr>
        <p:txBody>
          <a:bodyPr>
            <a:noAutofit/>
          </a:bodyPr>
          <a:lstStyle/>
          <a:p>
            <a:pPr algn="just"/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Videos de </a:t>
            </a:r>
            <a:r>
              <a:rPr lang="es-C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: Nombre de usuario en la red (día, mes y año). Título del video [Archivo de Video]. Recuperado de</a:t>
            </a:r>
          </a:p>
          <a:p>
            <a:pPr marL="0" indent="0" algn="just">
              <a:buNone/>
            </a:pPr>
            <a:r>
              <a:rPr lang="es-C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Bergen </a:t>
            </a:r>
            <a:r>
              <a:rPr lang="es-C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UiB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(27 de mayo de 2010). Et </a:t>
            </a:r>
            <a:r>
              <a:rPr lang="es-C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Plagieringseventyr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[Archivo de video]. Recuperado de 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https://www.youtube.com/watch?v=Mwbw9KF-ACY</a:t>
            </a:r>
            <a:r>
              <a:rPr lang="es-C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s-CO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Artículo de publicaciones en línea: Apellido, A., Apellido, A. &amp; Apellido, A. (Año). Título de la revista. </a:t>
            </a:r>
            <a:r>
              <a:rPr lang="es-ES" sz="2200" i="1" cap="none" dirty="0">
                <a:latin typeface="Arial" panose="020B0604020202020204" pitchFamily="34" charset="0"/>
                <a:cs typeface="Arial" panose="020B0604020202020204" pitchFamily="34" charset="0"/>
              </a:rPr>
              <a:t>Título de la publicación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200" i="1" cap="none" dirty="0">
                <a:latin typeface="Arial" panose="020B0604020202020204" pitchFamily="34" charset="0"/>
                <a:cs typeface="Arial" panose="020B0604020202020204" pitchFamily="34" charset="0"/>
              </a:rPr>
              <a:t>volumen 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(número). [P.-P]. Recuperado de</a:t>
            </a:r>
          </a:p>
          <a:p>
            <a:pPr marL="0" indent="0" algn="just">
              <a:buNone/>
            </a:pPr>
            <a:r>
              <a:rPr lang="es-E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Sanches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Alemdia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L. (1998). </a:t>
            </a:r>
            <a:r>
              <a:rPr lang="es-E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Mothers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Multivoiced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Revista Colombiana de Psicología, 21(2), 315-324. Recuperado de 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http://www.revistas.unal.edu.co/index.php/psicologia/article/view/27899/43273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by-nc-sa">
            <a:extLst>
              <a:ext uri="{FF2B5EF4-FFF2-40B4-BE49-F238E27FC236}">
                <a16:creationId xmlns:a16="http://schemas.microsoft.com/office/drawing/2014/main" id="{931091D3-647A-4827-B07E-F46C764D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27" y="5609230"/>
            <a:ext cx="2500268" cy="8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8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2C4A386-4E98-4EAE-AA3F-7D97B4D53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541338"/>
            <a:ext cx="84613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s-CO" altLang="es-ES" sz="3600" b="1">
                <a:solidFill>
                  <a:schemeClr val="tx1"/>
                </a:solidFill>
              </a:rPr>
              <a:t>FUENTES DE REFERENCIACIÓN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59BDAD5-1E8B-47F8-B3F6-991791FC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1669594"/>
            <a:ext cx="100584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13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es-CO" altLang="es-ES" sz="3600" dirty="0">
                <a:solidFill>
                  <a:schemeClr val="tx1"/>
                </a:solidFill>
              </a:rPr>
              <a:t>Google académico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es-CO" altLang="es-ES" sz="3600" dirty="0">
                <a:solidFill>
                  <a:schemeClr val="tx1"/>
                </a:solidFill>
              </a:rPr>
              <a:t>Bibliotecas (virtual y físicas)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es-CO" altLang="es-ES" sz="3600" dirty="0">
                <a:solidFill>
                  <a:schemeClr val="tx1"/>
                </a:solidFill>
              </a:rPr>
              <a:t>Libros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es-CO" altLang="es-ES" sz="3600" dirty="0">
                <a:solidFill>
                  <a:schemeClr val="tx1"/>
                </a:solidFill>
              </a:rPr>
              <a:t>Revistas de investigación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es-CO" altLang="es-ES" sz="3600" dirty="0">
                <a:solidFill>
                  <a:schemeClr val="tx1"/>
                </a:solidFill>
              </a:rPr>
              <a:t>Páginas gubernamentales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es-CO" altLang="es-ES" sz="3600" dirty="0">
                <a:solidFill>
                  <a:schemeClr val="tx1"/>
                </a:solidFill>
              </a:rPr>
              <a:t>Otras.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s-CO" alt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38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87E36-EC5A-4D53-9697-D12AD7B29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7" r="20747" b="26556"/>
          <a:stretch/>
        </p:blipFill>
        <p:spPr>
          <a:xfrm>
            <a:off x="341194" y="409433"/>
            <a:ext cx="11189753" cy="55000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851CC0-0C0D-4995-AC19-98E62CA4149B}"/>
              </a:ext>
            </a:extLst>
          </p:cNvPr>
          <p:cNvSpPr/>
          <p:nvPr/>
        </p:nvSpPr>
        <p:spPr>
          <a:xfrm>
            <a:off x="5581934" y="3712191"/>
            <a:ext cx="450376" cy="43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C933C4-761B-4DD8-B031-83D0B7E1F608}"/>
              </a:ext>
            </a:extLst>
          </p:cNvPr>
          <p:cNvGrpSpPr/>
          <p:nvPr/>
        </p:nvGrpSpPr>
        <p:grpSpPr>
          <a:xfrm>
            <a:off x="5807122" y="1951630"/>
            <a:ext cx="6025487" cy="2906973"/>
            <a:chOff x="5807122" y="1951630"/>
            <a:chExt cx="6025487" cy="29069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2CFF41-4214-4FB1-A391-EEC3393AD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761" t="16501" r="28694" b="41090"/>
            <a:stretch/>
          </p:blipFill>
          <p:spPr>
            <a:xfrm>
              <a:off x="6523630" y="1951630"/>
              <a:ext cx="5308979" cy="290697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9948D4-74A0-4856-9A2B-B2C37A67F1D9}"/>
                </a:ext>
              </a:extLst>
            </p:cNvPr>
            <p:cNvCxnSpPr/>
            <p:nvPr/>
          </p:nvCxnSpPr>
          <p:spPr>
            <a:xfrm flipV="1">
              <a:off x="5807122" y="2047164"/>
              <a:ext cx="716508" cy="16650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33041CE-E4E6-4E8C-8E52-EE44BC89694E}"/>
                </a:ext>
              </a:extLst>
            </p:cNvPr>
            <p:cNvCxnSpPr>
              <a:cxnSpLocks/>
            </p:cNvCxnSpPr>
            <p:nvPr/>
          </p:nvCxnSpPr>
          <p:spPr>
            <a:xfrm>
              <a:off x="5901087" y="4148919"/>
              <a:ext cx="622543" cy="709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5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E79D6-873C-4AAA-9B2F-AA0A305B2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9" t="3759" r="20635" b="10229"/>
          <a:stretch/>
        </p:blipFill>
        <p:spPr>
          <a:xfrm>
            <a:off x="204716" y="170597"/>
            <a:ext cx="9116705" cy="58958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851CC0-0C0D-4995-AC19-98E62CA4149B}"/>
              </a:ext>
            </a:extLst>
          </p:cNvPr>
          <p:cNvSpPr/>
          <p:nvPr/>
        </p:nvSpPr>
        <p:spPr>
          <a:xfrm flipH="1">
            <a:off x="928047" y="3671248"/>
            <a:ext cx="3930556" cy="450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7DC8E-7732-46CC-9EB7-9B9CA3303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2" r="14030" b="62593"/>
          <a:stretch/>
        </p:blipFill>
        <p:spPr>
          <a:xfrm>
            <a:off x="971401" y="706271"/>
            <a:ext cx="10481481" cy="23610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349768-25F6-4CE3-B431-EC4596B5B8FB}"/>
              </a:ext>
            </a:extLst>
          </p:cNvPr>
          <p:cNvGrpSpPr/>
          <p:nvPr/>
        </p:nvGrpSpPr>
        <p:grpSpPr>
          <a:xfrm>
            <a:off x="1503664" y="1712794"/>
            <a:ext cx="3354939" cy="2024410"/>
            <a:chOff x="1503664" y="1712794"/>
            <a:chExt cx="3354939" cy="20244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F36509-B30F-4576-BD87-224E60F5535F}"/>
                </a:ext>
              </a:extLst>
            </p:cNvPr>
            <p:cNvSpPr/>
            <p:nvPr/>
          </p:nvSpPr>
          <p:spPr>
            <a:xfrm flipH="1">
              <a:off x="3141259" y="1712794"/>
              <a:ext cx="1717344" cy="4503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7B40748-A8AC-442B-9A9B-7CAAE9BDCD6B}"/>
                </a:ext>
              </a:extLst>
            </p:cNvPr>
            <p:cNvCxnSpPr>
              <a:cxnSpLocks/>
              <a:stCxn id="3" idx="7"/>
            </p:cNvCxnSpPr>
            <p:nvPr/>
          </p:nvCxnSpPr>
          <p:spPr>
            <a:xfrm flipV="1">
              <a:off x="1503664" y="1965278"/>
              <a:ext cx="1637595" cy="17719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F85FFD-38CC-4E17-BA7B-66F97BC31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5365" y="2163170"/>
              <a:ext cx="0" cy="157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259ED69-3DE6-4ADF-8B43-42543F07E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26" t="32399" r="29752" b="25082"/>
          <a:stretch/>
        </p:blipFill>
        <p:spPr>
          <a:xfrm>
            <a:off x="5789472" y="2647666"/>
            <a:ext cx="6166378" cy="249754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E6F29EB-88BA-472D-B819-BB1C26A19552}"/>
              </a:ext>
            </a:extLst>
          </p:cNvPr>
          <p:cNvGrpSpPr/>
          <p:nvPr/>
        </p:nvGrpSpPr>
        <p:grpSpPr>
          <a:xfrm>
            <a:off x="4492935" y="1937982"/>
            <a:ext cx="7462915" cy="2183642"/>
            <a:chOff x="4492935" y="1937982"/>
            <a:chExt cx="7462915" cy="218364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263A3F-D313-4AFD-8ECA-3E761DB99A64}"/>
                </a:ext>
              </a:extLst>
            </p:cNvPr>
            <p:cNvSpPr/>
            <p:nvPr/>
          </p:nvSpPr>
          <p:spPr>
            <a:xfrm>
              <a:off x="6212141" y="3671247"/>
              <a:ext cx="5743709" cy="4503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C9146FD-6745-4A67-8F63-D1B097657D3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858603" y="1937982"/>
              <a:ext cx="5584756" cy="1665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2301B91-8C7B-478C-BAE0-1F2FAE7CE642}"/>
                </a:ext>
              </a:extLst>
            </p:cNvPr>
            <p:cNvCxnSpPr>
              <a:cxnSpLocks/>
            </p:cNvCxnSpPr>
            <p:nvPr/>
          </p:nvCxnSpPr>
          <p:spPr>
            <a:xfrm>
              <a:off x="4492935" y="2108579"/>
              <a:ext cx="2426686" cy="1607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1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0BC0-2203-4F93-9609-E0593F4D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0956"/>
            <a:ext cx="10396882" cy="1158140"/>
          </a:xfrm>
        </p:spPr>
        <p:txBody>
          <a:bodyPr/>
          <a:lstStyle/>
          <a:p>
            <a:pPr algn="ctr"/>
            <a:r>
              <a:rPr lang="es-CO" dirty="0"/>
              <a:t>citas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9C91-16A3-4B85-A5FC-1B06DE5FDD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36357"/>
            <a:ext cx="5088714" cy="2413070"/>
          </a:xfrm>
        </p:spPr>
        <p:txBody>
          <a:bodyPr>
            <a:normAutofit/>
          </a:bodyPr>
          <a:lstStyle/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Directa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Tiene al pie de la letra un texto de un trabajo propio o ajeno.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A7C02-64F4-4E6A-AE89-50ADD4D917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2336357"/>
            <a:ext cx="5086538" cy="2413070"/>
          </a:xfrm>
        </p:spPr>
        <p:txBody>
          <a:bodyPr>
            <a:normAutofit/>
          </a:bodyPr>
          <a:lstStyle/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Indirecta</a:t>
            </a:r>
          </a:p>
          <a:p>
            <a:pPr marL="0" indent="0" algn="just">
              <a:buNone/>
            </a:pPr>
            <a:r>
              <a:rPr lang="es-CO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Contiene parafraseo de las ideas o textos ya sean de otros autores o propios.</a:t>
            </a:r>
            <a:endParaRPr lang="es-E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9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5276-1A8A-4278-A13A-278BCF89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90014"/>
            <a:ext cx="10394706" cy="1151965"/>
          </a:xfrm>
        </p:spPr>
        <p:txBody>
          <a:bodyPr/>
          <a:lstStyle/>
          <a:p>
            <a:r>
              <a:rPr lang="es-CO" dirty="0"/>
              <a:t>autores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582F-44E5-457D-BF76-75FAF268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790435"/>
            <a:ext cx="3310128" cy="576262"/>
          </a:xfrm>
        </p:spPr>
        <p:txBody>
          <a:bodyPr/>
          <a:lstStyle/>
          <a:p>
            <a:r>
              <a:rPr lang="es-CO" sz="3600" dirty="0"/>
              <a:t>PERSONAL</a:t>
            </a:r>
            <a:endParaRPr lang="es-E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39767-79AC-4DB6-8B6D-22C10C101E3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2" y="2844378"/>
            <a:ext cx="3310128" cy="2734928"/>
          </a:xfrm>
        </p:spPr>
        <p:txBody>
          <a:bodyPr>
            <a:normAutofit/>
          </a:bodyPr>
          <a:lstStyle/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Son personas naturales, pueden ser uno o varios autores.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41FF7-053E-4AC3-9733-3C0C874CB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1790435"/>
            <a:ext cx="3310128" cy="576262"/>
          </a:xfrm>
        </p:spPr>
        <p:txBody>
          <a:bodyPr/>
          <a:lstStyle/>
          <a:p>
            <a:r>
              <a:rPr lang="es-CO" sz="3600" dirty="0"/>
              <a:t>CORPORATIVO</a:t>
            </a:r>
            <a:endParaRPr lang="es-E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A90F30-7652-445F-96EB-3D0E870DE2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844378"/>
            <a:ext cx="3310128" cy="2734928"/>
          </a:xfrm>
        </p:spPr>
        <p:txBody>
          <a:bodyPr>
            <a:normAutofit/>
          </a:bodyPr>
          <a:lstStyle/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Si la obra a citar hace parte de una organización, empresa, fundación, institución, o cualquier otro.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A86DD5-587A-4B66-8D74-343D490E5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1790435"/>
            <a:ext cx="3310128" cy="576262"/>
          </a:xfrm>
        </p:spPr>
        <p:txBody>
          <a:bodyPr/>
          <a:lstStyle/>
          <a:p>
            <a:r>
              <a:rPr lang="es-CO" sz="3600" dirty="0"/>
              <a:t>DESCONOCIDO</a:t>
            </a:r>
            <a:endParaRPr lang="es-ES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EDE9DD-81A1-4C66-95BA-138318A6B52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80" y="2844378"/>
            <a:ext cx="3310128" cy="2734928"/>
          </a:xfrm>
        </p:spPr>
        <p:txBody>
          <a:bodyPr>
            <a:normAutofit/>
          </a:bodyPr>
          <a:lstStyle/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Si el autor no es conocido, una parte del título hará las veces de autor.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7EC7-6E7C-4580-9297-60E24245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7310"/>
            <a:ext cx="10396882" cy="1151965"/>
          </a:xfrm>
        </p:spPr>
        <p:txBody>
          <a:bodyPr/>
          <a:lstStyle/>
          <a:p>
            <a:pPr algn="ctr"/>
            <a:r>
              <a:rPr lang="es-CO" dirty="0"/>
              <a:t>Casos puntuales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0369-6A96-4750-85EE-D604E00650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1380"/>
            <a:ext cx="10394707" cy="3311189"/>
          </a:xfrm>
        </p:spPr>
        <p:txBody>
          <a:bodyPr>
            <a:normAutofit/>
          </a:bodyPr>
          <a:lstStyle/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Para varios autores: Prada Monsalve et al., 2017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Si no hay fecha: s.f. 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Mismo autor, fechas iguales: García Márquez (2010a) ó García Márquez (2010b)</a:t>
            </a:r>
          </a:p>
          <a:p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Iguales apellidos y fecha pero diferente nombre: Prada, W (2016) ó Prada, C (2016) 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5276-1A8A-4278-A13A-278BCF89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90014"/>
            <a:ext cx="10394706" cy="1151965"/>
          </a:xfrm>
        </p:spPr>
        <p:txBody>
          <a:bodyPr/>
          <a:lstStyle/>
          <a:p>
            <a:r>
              <a:rPr lang="es-CO" dirty="0"/>
              <a:t>PAGINACIÓN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582F-44E5-457D-BF76-75FAF268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790435"/>
            <a:ext cx="3310128" cy="576262"/>
          </a:xfrm>
        </p:spPr>
        <p:txBody>
          <a:bodyPr/>
          <a:lstStyle/>
          <a:p>
            <a:r>
              <a:rPr lang="es-CO" sz="3600" dirty="0"/>
              <a:t>1 PÁGINA</a:t>
            </a:r>
            <a:endParaRPr lang="es-E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39767-79AC-4DB6-8B6D-22C10C101E3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2" y="2844378"/>
            <a:ext cx="3310128" cy="2734928"/>
          </a:xfrm>
        </p:spPr>
        <p:txBody>
          <a:bodyPr>
            <a:normAutofit/>
          </a:bodyPr>
          <a:lstStyle/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Se indica el número de la página.</a:t>
            </a:r>
          </a:p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Carreño, 2010, p. 39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41FF7-053E-4AC3-9733-3C0C874CB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1790435"/>
            <a:ext cx="3310128" cy="576262"/>
          </a:xfrm>
        </p:spPr>
        <p:txBody>
          <a:bodyPr/>
          <a:lstStyle/>
          <a:p>
            <a:r>
              <a:rPr lang="es-CO" sz="3600" dirty="0"/>
              <a:t>2 o más PÁGINAS</a:t>
            </a:r>
            <a:endParaRPr lang="es-E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A90F30-7652-445F-96EB-3D0E870DE2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844378"/>
            <a:ext cx="3310128" cy="2734928"/>
          </a:xfrm>
        </p:spPr>
        <p:txBody>
          <a:bodyPr>
            <a:normAutofit/>
          </a:bodyPr>
          <a:lstStyle/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Se indica la primera y última página.</a:t>
            </a:r>
          </a:p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Carreño, 2010, pp. 31-32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A86DD5-587A-4B66-8D74-343D490E5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1790435"/>
            <a:ext cx="3310128" cy="576262"/>
          </a:xfrm>
        </p:spPr>
        <p:txBody>
          <a:bodyPr/>
          <a:lstStyle/>
          <a:p>
            <a:r>
              <a:rPr lang="es-CO" sz="3600" dirty="0"/>
              <a:t>PÁRRAFO DE WEB</a:t>
            </a:r>
            <a:endParaRPr lang="es-ES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EDE9DD-81A1-4C66-95BA-138318A6B52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80" y="2844378"/>
            <a:ext cx="3310128" cy="2734928"/>
          </a:xfrm>
        </p:spPr>
        <p:txBody>
          <a:bodyPr>
            <a:normAutofit/>
          </a:bodyPr>
          <a:lstStyle/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Se cuenta el número del párrafo correspondiente a la cita.</a:t>
            </a:r>
          </a:p>
          <a:p>
            <a:pPr algn="just"/>
            <a:r>
              <a:rPr lang="es-C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Carreño, 2010, párr. 6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46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1893</TotalTime>
  <Words>1082</Words>
  <Application>Microsoft Office PowerPoint</Application>
  <PresentationFormat>Widescreen</PresentationFormat>
  <Paragraphs>93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YaHei</vt:lpstr>
      <vt:lpstr>Arial</vt:lpstr>
      <vt:lpstr>Calibri</vt:lpstr>
      <vt:lpstr>Century Gothic</vt:lpstr>
      <vt:lpstr>Impact</vt:lpstr>
      <vt:lpstr>Times New Roman</vt:lpstr>
      <vt:lpstr>Main Event</vt:lpstr>
      <vt:lpstr>REFERENCIACIÓN APA</vt:lpstr>
      <vt:lpstr>PowerPoint Presentation</vt:lpstr>
      <vt:lpstr>PowerPoint Presentation</vt:lpstr>
      <vt:lpstr>PowerPoint Presentation</vt:lpstr>
      <vt:lpstr>PowerPoint Presentation</vt:lpstr>
      <vt:lpstr>citas</vt:lpstr>
      <vt:lpstr>autores</vt:lpstr>
      <vt:lpstr>Casos puntuales</vt:lpstr>
      <vt:lpstr>PAGINACIÓN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Cita de otras citas</vt:lpstr>
      <vt:lpstr>referencias</vt:lpstr>
      <vt:lpstr>referencias</vt:lpstr>
      <vt:lpstr>CITEMOS CON EL EJEMPLO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COMMONS</dc:title>
  <dc:creator>Pilar Duarte Cortés</dc:creator>
  <cp:lastModifiedBy>WALTER PRADA</cp:lastModifiedBy>
  <cp:revision>69</cp:revision>
  <dcterms:created xsi:type="dcterms:W3CDTF">2017-07-07T00:35:37Z</dcterms:created>
  <dcterms:modified xsi:type="dcterms:W3CDTF">2018-02-25T14:05:57Z</dcterms:modified>
</cp:coreProperties>
</file>