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5"/>
  </p:notesMasterIdLst>
  <p:sldIdLst>
    <p:sldId id="257" r:id="rId2"/>
    <p:sldId id="295" r:id="rId3"/>
    <p:sldId id="301" r:id="rId4"/>
    <p:sldId id="303" r:id="rId5"/>
    <p:sldId id="304" r:id="rId6"/>
    <p:sldId id="305" r:id="rId7"/>
    <p:sldId id="318" r:id="rId8"/>
    <p:sldId id="325" r:id="rId9"/>
    <p:sldId id="327" r:id="rId10"/>
    <p:sldId id="307" r:id="rId11"/>
    <p:sldId id="324" r:id="rId12"/>
    <p:sldId id="328" r:id="rId13"/>
    <p:sldId id="311"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5" r:id="rId41"/>
    <p:sldId id="356" r:id="rId42"/>
    <p:sldId id="357" r:id="rId43"/>
    <p:sldId id="358" r:id="rId44"/>
    <p:sldId id="359" r:id="rId45"/>
    <p:sldId id="360" r:id="rId46"/>
    <p:sldId id="361" r:id="rId47"/>
    <p:sldId id="362" r:id="rId48"/>
    <p:sldId id="363" r:id="rId49"/>
    <p:sldId id="364" r:id="rId50"/>
    <p:sldId id="365" r:id="rId51"/>
    <p:sldId id="366" r:id="rId52"/>
    <p:sldId id="367" r:id="rId53"/>
    <p:sldId id="368" r:id="rId54"/>
    <p:sldId id="369" r:id="rId55"/>
    <p:sldId id="370" r:id="rId56"/>
    <p:sldId id="371" r:id="rId57"/>
    <p:sldId id="372" r:id="rId58"/>
    <p:sldId id="373" r:id="rId59"/>
    <p:sldId id="374" r:id="rId60"/>
    <p:sldId id="375" r:id="rId61"/>
    <p:sldId id="376" r:id="rId62"/>
    <p:sldId id="377" r:id="rId63"/>
    <p:sldId id="378" r:id="rId64"/>
    <p:sldId id="379" r:id="rId65"/>
    <p:sldId id="380" r:id="rId66"/>
    <p:sldId id="381" r:id="rId67"/>
    <p:sldId id="382" r:id="rId68"/>
    <p:sldId id="383" r:id="rId69"/>
    <p:sldId id="384" r:id="rId70"/>
    <p:sldId id="385" r:id="rId71"/>
    <p:sldId id="386" r:id="rId72"/>
    <p:sldId id="387" r:id="rId73"/>
    <p:sldId id="388" r:id="rId74"/>
    <p:sldId id="389" r:id="rId75"/>
    <p:sldId id="390" r:id="rId76"/>
    <p:sldId id="391" r:id="rId77"/>
    <p:sldId id="392" r:id="rId78"/>
    <p:sldId id="393" r:id="rId79"/>
    <p:sldId id="394" r:id="rId80"/>
    <p:sldId id="395" r:id="rId81"/>
    <p:sldId id="396" r:id="rId82"/>
    <p:sldId id="397" r:id="rId83"/>
    <p:sldId id="398" r:id="rId84"/>
    <p:sldId id="399" r:id="rId85"/>
    <p:sldId id="400" r:id="rId86"/>
    <p:sldId id="401" r:id="rId87"/>
    <p:sldId id="402" r:id="rId88"/>
    <p:sldId id="403" r:id="rId89"/>
    <p:sldId id="404" r:id="rId90"/>
    <p:sldId id="405" r:id="rId91"/>
    <p:sldId id="406" r:id="rId92"/>
    <p:sldId id="407" r:id="rId93"/>
    <p:sldId id="302" r:id="rId94"/>
  </p:sldIdLst>
  <p:sldSz cx="12192000" cy="6858000"/>
  <p:notesSz cx="6858000" cy="9144000"/>
  <p:custDataLst>
    <p:tags r:id="rId96"/>
  </p:custDataLst>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93" autoAdjust="0"/>
    <p:restoredTop sz="94697"/>
  </p:normalViewPr>
  <p:slideViewPr>
    <p:cSldViewPr snapToGrid="0" snapToObjects="1">
      <p:cViewPr varScale="1">
        <p:scale>
          <a:sx n="73" d="100"/>
          <a:sy n="73" d="100"/>
        </p:scale>
        <p:origin x="216" y="44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notesMaster" Target="notesMasters/notesMaster1.xml"/><Relationship Id="rId96" Type="http://schemas.openxmlformats.org/officeDocument/2006/relationships/tags" Target="tags/tag1.xml"/><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_rels/data1.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png"/><Relationship Id="rId1" Type="http://schemas.openxmlformats.org/officeDocument/2006/relationships/image" Target="../media/image38.jpg"/><Relationship Id="rId2" Type="http://schemas.openxmlformats.org/officeDocument/2006/relationships/image" Target="../media/image3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png"/><Relationship Id="rId1" Type="http://schemas.openxmlformats.org/officeDocument/2006/relationships/image" Target="../media/image38.jpg"/><Relationship Id="rId2" Type="http://schemas.openxmlformats.org/officeDocument/2006/relationships/image" Target="../media/image3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548FC1-90C9-47C6-A8FA-C01E42833839}"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s-ES"/>
        </a:p>
      </dgm:t>
    </dgm:pt>
    <dgm:pt modelId="{E9FCB2A9-31B7-41F2-90C4-698C7E4ADCF7}">
      <dgm:prSet phldrT="[Texto]"/>
      <dgm:spPr/>
      <dgm:t>
        <a:bodyPr/>
        <a:lstStyle/>
        <a:p>
          <a:r>
            <a:rPr lang="es-ES" dirty="0" smtClean="0"/>
            <a:t>Observación</a:t>
          </a:r>
          <a:endParaRPr lang="es-ES" dirty="0"/>
        </a:p>
      </dgm:t>
    </dgm:pt>
    <dgm:pt modelId="{68C3C7AE-3D5A-49DE-BBC3-D6C41F524588}" type="parTrans" cxnId="{84A2DE4C-4852-4CD9-8D41-7C5F44384D60}">
      <dgm:prSet/>
      <dgm:spPr/>
      <dgm:t>
        <a:bodyPr/>
        <a:lstStyle/>
        <a:p>
          <a:endParaRPr lang="es-ES"/>
        </a:p>
      </dgm:t>
    </dgm:pt>
    <dgm:pt modelId="{5313CCF4-9AF9-465D-8FAC-36AE0A74F67D}" type="sibTrans" cxnId="{84A2DE4C-4852-4CD9-8D41-7C5F44384D60}">
      <dgm:prSet/>
      <dgm:spPr/>
      <dgm:t>
        <a:bodyPr/>
        <a:lstStyle/>
        <a:p>
          <a:endParaRPr lang="es-ES"/>
        </a:p>
      </dgm:t>
    </dgm:pt>
    <dgm:pt modelId="{941FF8AE-E1E1-4206-93A9-2EF52D63BB12}">
      <dgm:prSet phldrT="[Texto]"/>
      <dgm:spPr/>
      <dgm:t>
        <a:bodyPr/>
        <a:lstStyle/>
        <a:p>
          <a:r>
            <a:rPr lang="es-ES" dirty="0" smtClean="0"/>
            <a:t>Planteamiento</a:t>
          </a:r>
          <a:endParaRPr lang="es-ES" dirty="0"/>
        </a:p>
      </dgm:t>
    </dgm:pt>
    <dgm:pt modelId="{2C22F18F-56F1-48BF-99FD-0C8CEFE93457}" type="parTrans" cxnId="{3ECC9180-9785-4CDD-B1D1-B4E047D4DDEF}">
      <dgm:prSet/>
      <dgm:spPr/>
      <dgm:t>
        <a:bodyPr/>
        <a:lstStyle/>
        <a:p>
          <a:endParaRPr lang="es-ES"/>
        </a:p>
      </dgm:t>
    </dgm:pt>
    <dgm:pt modelId="{8D9F50AD-7B12-45F9-991C-0FF5F7B7A7D3}" type="sibTrans" cxnId="{3ECC9180-9785-4CDD-B1D1-B4E047D4DDEF}">
      <dgm:prSet/>
      <dgm:spPr/>
      <dgm:t>
        <a:bodyPr/>
        <a:lstStyle/>
        <a:p>
          <a:endParaRPr lang="es-ES"/>
        </a:p>
      </dgm:t>
    </dgm:pt>
    <dgm:pt modelId="{A4F0641E-ED71-4B51-A8A7-D1C182FA29CE}">
      <dgm:prSet phldrT="[Texto]"/>
      <dgm:spPr/>
      <dgm:t>
        <a:bodyPr/>
        <a:lstStyle/>
        <a:p>
          <a:r>
            <a:rPr lang="es-ES" dirty="0" smtClean="0"/>
            <a:t>Objetivo</a:t>
          </a:r>
          <a:endParaRPr lang="es-ES" dirty="0"/>
        </a:p>
      </dgm:t>
    </dgm:pt>
    <dgm:pt modelId="{41584291-0ECF-41E4-8BF2-2ADA2E443477}" type="parTrans" cxnId="{0187BC22-FE2B-46A5-ADF1-7F632FE20363}">
      <dgm:prSet/>
      <dgm:spPr/>
      <dgm:t>
        <a:bodyPr/>
        <a:lstStyle/>
        <a:p>
          <a:endParaRPr lang="es-ES"/>
        </a:p>
      </dgm:t>
    </dgm:pt>
    <dgm:pt modelId="{BDA0ACB0-50A6-4B07-9317-C156191D7561}" type="sibTrans" cxnId="{0187BC22-FE2B-46A5-ADF1-7F632FE20363}">
      <dgm:prSet/>
      <dgm:spPr/>
      <dgm:t>
        <a:bodyPr/>
        <a:lstStyle/>
        <a:p>
          <a:endParaRPr lang="es-ES"/>
        </a:p>
      </dgm:t>
    </dgm:pt>
    <dgm:pt modelId="{5A3E969D-F592-452A-ACD5-70637A63CD9C}">
      <dgm:prSet phldrT="[Texto]"/>
      <dgm:spPr/>
      <dgm:t>
        <a:bodyPr/>
        <a:lstStyle/>
        <a:p>
          <a:r>
            <a:rPr lang="es-ES" dirty="0" smtClean="0"/>
            <a:t>Justificación</a:t>
          </a:r>
          <a:endParaRPr lang="es-ES" dirty="0"/>
        </a:p>
      </dgm:t>
    </dgm:pt>
    <dgm:pt modelId="{79D8683F-8EE4-44C8-9B6A-A3FA66AAB33D}" type="parTrans" cxnId="{49271DFF-8830-4EBF-B73E-33D74DC02AEB}">
      <dgm:prSet/>
      <dgm:spPr/>
      <dgm:t>
        <a:bodyPr/>
        <a:lstStyle/>
        <a:p>
          <a:endParaRPr lang="es-ES"/>
        </a:p>
      </dgm:t>
    </dgm:pt>
    <dgm:pt modelId="{4FCD2276-5C07-4DA9-92AC-A99EB8DEB3E2}" type="sibTrans" cxnId="{49271DFF-8830-4EBF-B73E-33D74DC02AEB}">
      <dgm:prSet/>
      <dgm:spPr/>
      <dgm:t>
        <a:bodyPr/>
        <a:lstStyle/>
        <a:p>
          <a:endParaRPr lang="es-ES"/>
        </a:p>
      </dgm:t>
    </dgm:pt>
    <dgm:pt modelId="{1CBD77FB-9CCF-43A5-8EAC-918B2A0CF55D}">
      <dgm:prSet phldrT="[Texto]"/>
      <dgm:spPr/>
      <dgm:t>
        <a:bodyPr/>
        <a:lstStyle/>
        <a:p>
          <a:r>
            <a:rPr lang="es-ES" dirty="0" smtClean="0"/>
            <a:t>Propuesta</a:t>
          </a:r>
          <a:endParaRPr lang="es-ES" dirty="0"/>
        </a:p>
      </dgm:t>
    </dgm:pt>
    <dgm:pt modelId="{44603255-0002-4358-9299-3C4373D7BE6E}" type="parTrans" cxnId="{6CF8652F-62D1-49E8-9B1A-B078DACE7BDF}">
      <dgm:prSet/>
      <dgm:spPr/>
      <dgm:t>
        <a:bodyPr/>
        <a:lstStyle/>
        <a:p>
          <a:endParaRPr lang="es-ES"/>
        </a:p>
      </dgm:t>
    </dgm:pt>
    <dgm:pt modelId="{85DD69BA-141E-488E-BC7A-C672601FD432}" type="sibTrans" cxnId="{6CF8652F-62D1-49E8-9B1A-B078DACE7BDF}">
      <dgm:prSet/>
      <dgm:spPr/>
      <dgm:t>
        <a:bodyPr/>
        <a:lstStyle/>
        <a:p>
          <a:endParaRPr lang="es-ES"/>
        </a:p>
      </dgm:t>
    </dgm:pt>
    <dgm:pt modelId="{869FF013-5F36-40CE-B05B-780DAD4D1500}" type="pres">
      <dgm:prSet presAssocID="{16548FC1-90C9-47C6-A8FA-C01E42833839}" presName="hierChild1" presStyleCnt="0">
        <dgm:presLayoutVars>
          <dgm:chPref val="1"/>
          <dgm:dir/>
          <dgm:animOne val="branch"/>
          <dgm:animLvl val="lvl"/>
          <dgm:resizeHandles/>
        </dgm:presLayoutVars>
      </dgm:prSet>
      <dgm:spPr/>
      <dgm:t>
        <a:bodyPr/>
        <a:lstStyle/>
        <a:p>
          <a:endParaRPr lang="es-ES"/>
        </a:p>
      </dgm:t>
    </dgm:pt>
    <dgm:pt modelId="{6936643E-7B49-4C4C-8CE0-D00B2E4CF32F}" type="pres">
      <dgm:prSet presAssocID="{E9FCB2A9-31B7-41F2-90C4-698C7E4ADCF7}" presName="hierRoot1" presStyleCnt="0"/>
      <dgm:spPr/>
    </dgm:pt>
    <dgm:pt modelId="{C7753651-7078-4E52-8ABA-A311D35F772D}" type="pres">
      <dgm:prSet presAssocID="{E9FCB2A9-31B7-41F2-90C4-698C7E4ADCF7}" presName="composite" presStyleCnt="0"/>
      <dgm:spPr/>
    </dgm:pt>
    <dgm:pt modelId="{C8106E9C-29B5-473F-8C11-E5075760119B}" type="pres">
      <dgm:prSet presAssocID="{E9FCB2A9-31B7-41F2-90C4-698C7E4ADCF7}" presName="image" presStyleLbl="node0"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dgm:spPr>
      <dgm:t>
        <a:bodyPr/>
        <a:lstStyle/>
        <a:p>
          <a:endParaRPr lang="es-ES"/>
        </a:p>
      </dgm:t>
    </dgm:pt>
    <dgm:pt modelId="{8DBF4A88-DC99-4CA8-8D6B-521DC888001E}" type="pres">
      <dgm:prSet presAssocID="{E9FCB2A9-31B7-41F2-90C4-698C7E4ADCF7}" presName="text" presStyleLbl="revTx" presStyleIdx="0" presStyleCnt="5">
        <dgm:presLayoutVars>
          <dgm:chPref val="3"/>
        </dgm:presLayoutVars>
      </dgm:prSet>
      <dgm:spPr/>
      <dgm:t>
        <a:bodyPr/>
        <a:lstStyle/>
        <a:p>
          <a:endParaRPr lang="es-ES"/>
        </a:p>
      </dgm:t>
    </dgm:pt>
    <dgm:pt modelId="{43A7F727-FE06-413B-9B2D-E046B6C3EA30}" type="pres">
      <dgm:prSet presAssocID="{E9FCB2A9-31B7-41F2-90C4-698C7E4ADCF7}" presName="hierChild2" presStyleCnt="0"/>
      <dgm:spPr/>
    </dgm:pt>
    <dgm:pt modelId="{CA92532E-2BBC-46D1-A6BB-1FB4FE420BFB}" type="pres">
      <dgm:prSet presAssocID="{2C22F18F-56F1-48BF-99FD-0C8CEFE93457}" presName="Name10" presStyleLbl="parChTrans1D2" presStyleIdx="0" presStyleCnt="2"/>
      <dgm:spPr/>
      <dgm:t>
        <a:bodyPr/>
        <a:lstStyle/>
        <a:p>
          <a:endParaRPr lang="es-ES"/>
        </a:p>
      </dgm:t>
    </dgm:pt>
    <dgm:pt modelId="{A8A9F2B4-15E7-484F-96A2-2A791446AFC1}" type="pres">
      <dgm:prSet presAssocID="{941FF8AE-E1E1-4206-93A9-2EF52D63BB12}" presName="hierRoot2" presStyleCnt="0"/>
      <dgm:spPr/>
    </dgm:pt>
    <dgm:pt modelId="{F2666981-A4BC-4E07-9097-668B489DB2DC}" type="pres">
      <dgm:prSet presAssocID="{941FF8AE-E1E1-4206-93A9-2EF52D63BB12}" presName="composite2" presStyleCnt="0"/>
      <dgm:spPr/>
    </dgm:pt>
    <dgm:pt modelId="{F8FA6BED-FD0F-488F-9F32-DC1A977DA726}" type="pres">
      <dgm:prSet presAssocID="{941FF8AE-E1E1-4206-93A9-2EF52D63BB12}" presName="image2" presStyleLbl="node2" presStyleIdx="0"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6B0DD2E7-A79A-453A-ADE6-D28BD5C20176}" type="pres">
      <dgm:prSet presAssocID="{941FF8AE-E1E1-4206-93A9-2EF52D63BB12}" presName="text2" presStyleLbl="revTx" presStyleIdx="1" presStyleCnt="5">
        <dgm:presLayoutVars>
          <dgm:chPref val="3"/>
        </dgm:presLayoutVars>
      </dgm:prSet>
      <dgm:spPr/>
      <dgm:t>
        <a:bodyPr/>
        <a:lstStyle/>
        <a:p>
          <a:endParaRPr lang="es-ES"/>
        </a:p>
      </dgm:t>
    </dgm:pt>
    <dgm:pt modelId="{58ABECF9-9220-465F-AF9F-95A2768E1558}" type="pres">
      <dgm:prSet presAssocID="{941FF8AE-E1E1-4206-93A9-2EF52D63BB12}" presName="hierChild3" presStyleCnt="0"/>
      <dgm:spPr/>
    </dgm:pt>
    <dgm:pt modelId="{D15B484B-A6E4-48A4-9528-A2154CDC5BD0}" type="pres">
      <dgm:prSet presAssocID="{41584291-0ECF-41E4-8BF2-2ADA2E443477}" presName="Name17" presStyleLbl="parChTrans1D3" presStyleIdx="0" presStyleCnt="2"/>
      <dgm:spPr/>
      <dgm:t>
        <a:bodyPr/>
        <a:lstStyle/>
        <a:p>
          <a:endParaRPr lang="es-ES"/>
        </a:p>
      </dgm:t>
    </dgm:pt>
    <dgm:pt modelId="{2B6DC36F-0227-4420-8F1C-8A08DE679B20}" type="pres">
      <dgm:prSet presAssocID="{A4F0641E-ED71-4B51-A8A7-D1C182FA29CE}" presName="hierRoot3" presStyleCnt="0"/>
      <dgm:spPr/>
    </dgm:pt>
    <dgm:pt modelId="{19941871-8737-44F1-8E43-F30BDF6022BF}" type="pres">
      <dgm:prSet presAssocID="{A4F0641E-ED71-4B51-A8A7-D1C182FA29CE}" presName="composite3" presStyleCnt="0"/>
      <dgm:spPr/>
    </dgm:pt>
    <dgm:pt modelId="{F19CE085-2747-4281-8BB6-6D5DF9DFB9E4}" type="pres">
      <dgm:prSet presAssocID="{A4F0641E-ED71-4B51-A8A7-D1C182FA29CE}" presName="image3" presStyleLbl="node3" presStyleIdx="0"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A6D9123B-CCEF-4C48-AF32-2104B352B3DD}" type="pres">
      <dgm:prSet presAssocID="{A4F0641E-ED71-4B51-A8A7-D1C182FA29CE}" presName="text3" presStyleLbl="revTx" presStyleIdx="2" presStyleCnt="5">
        <dgm:presLayoutVars>
          <dgm:chPref val="3"/>
        </dgm:presLayoutVars>
      </dgm:prSet>
      <dgm:spPr/>
      <dgm:t>
        <a:bodyPr/>
        <a:lstStyle/>
        <a:p>
          <a:endParaRPr lang="es-ES"/>
        </a:p>
      </dgm:t>
    </dgm:pt>
    <dgm:pt modelId="{30AFEBF2-2CDB-4409-BCA5-C23576A33AC9}" type="pres">
      <dgm:prSet presAssocID="{A4F0641E-ED71-4B51-A8A7-D1C182FA29CE}" presName="hierChild4" presStyleCnt="0"/>
      <dgm:spPr/>
    </dgm:pt>
    <dgm:pt modelId="{B52BB2BC-DDAE-4C91-B109-F6A7AE41D76A}" type="pres">
      <dgm:prSet presAssocID="{79D8683F-8EE4-44C8-9B6A-A3FA66AAB33D}" presName="Name17" presStyleLbl="parChTrans1D3" presStyleIdx="1" presStyleCnt="2"/>
      <dgm:spPr/>
      <dgm:t>
        <a:bodyPr/>
        <a:lstStyle/>
        <a:p>
          <a:endParaRPr lang="es-ES"/>
        </a:p>
      </dgm:t>
    </dgm:pt>
    <dgm:pt modelId="{38B34475-CA34-4DF9-95B5-2594FE8DE5DD}" type="pres">
      <dgm:prSet presAssocID="{5A3E969D-F592-452A-ACD5-70637A63CD9C}" presName="hierRoot3" presStyleCnt="0"/>
      <dgm:spPr/>
    </dgm:pt>
    <dgm:pt modelId="{6D8DC7F3-C764-4521-970A-43991E6EC8FB}" type="pres">
      <dgm:prSet presAssocID="{5A3E969D-F592-452A-ACD5-70637A63CD9C}" presName="composite3" presStyleCnt="0"/>
      <dgm:spPr/>
    </dgm:pt>
    <dgm:pt modelId="{1B3BF931-1731-4F8B-A9D7-AAE77A5EA48C}" type="pres">
      <dgm:prSet presAssocID="{5A3E969D-F592-452A-ACD5-70637A63CD9C}" presName="image3" presStyleLbl="node3" presStyleIdx="1" presStyleCnt="2"/>
      <dgm:spPr>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pt>
    <dgm:pt modelId="{80DF6104-4BAA-445C-82C4-BF7CBFA00D0B}" type="pres">
      <dgm:prSet presAssocID="{5A3E969D-F592-452A-ACD5-70637A63CD9C}" presName="text3" presStyleLbl="revTx" presStyleIdx="3" presStyleCnt="5">
        <dgm:presLayoutVars>
          <dgm:chPref val="3"/>
        </dgm:presLayoutVars>
      </dgm:prSet>
      <dgm:spPr/>
      <dgm:t>
        <a:bodyPr/>
        <a:lstStyle/>
        <a:p>
          <a:endParaRPr lang="es-ES"/>
        </a:p>
      </dgm:t>
    </dgm:pt>
    <dgm:pt modelId="{F02905AD-D070-4383-A3FF-EC20C634D34F}" type="pres">
      <dgm:prSet presAssocID="{5A3E969D-F592-452A-ACD5-70637A63CD9C}" presName="hierChild4" presStyleCnt="0"/>
      <dgm:spPr/>
    </dgm:pt>
    <dgm:pt modelId="{A8F2E2D0-5387-43FE-97F2-F30092955EBB}" type="pres">
      <dgm:prSet presAssocID="{44603255-0002-4358-9299-3C4373D7BE6E}" presName="Name10" presStyleLbl="parChTrans1D2" presStyleIdx="1" presStyleCnt="2"/>
      <dgm:spPr/>
      <dgm:t>
        <a:bodyPr/>
        <a:lstStyle/>
        <a:p>
          <a:endParaRPr lang="es-ES"/>
        </a:p>
      </dgm:t>
    </dgm:pt>
    <dgm:pt modelId="{9247EFD5-924F-4003-8CAB-05FE304A43F4}" type="pres">
      <dgm:prSet presAssocID="{1CBD77FB-9CCF-43A5-8EAC-918B2A0CF55D}" presName="hierRoot2" presStyleCnt="0"/>
      <dgm:spPr/>
    </dgm:pt>
    <dgm:pt modelId="{DC4CAF7C-1A2F-49CE-9CE2-76FA8427EDDA}" type="pres">
      <dgm:prSet presAssocID="{1CBD77FB-9CCF-43A5-8EAC-918B2A0CF55D}" presName="composite2" presStyleCnt="0"/>
      <dgm:spPr/>
    </dgm:pt>
    <dgm:pt modelId="{E3CEE1AA-CB4F-4D8A-A0F1-CE83FB745994}" type="pres">
      <dgm:prSet presAssocID="{1CBD77FB-9CCF-43A5-8EAC-918B2A0CF55D}" presName="image2" presStyleLbl="node2" presStyleIdx="1" presStyleCnt="2"/>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5556DD05-18BA-443E-8FB7-728CB6F02079}" type="pres">
      <dgm:prSet presAssocID="{1CBD77FB-9CCF-43A5-8EAC-918B2A0CF55D}" presName="text2" presStyleLbl="revTx" presStyleIdx="4" presStyleCnt="5">
        <dgm:presLayoutVars>
          <dgm:chPref val="3"/>
        </dgm:presLayoutVars>
      </dgm:prSet>
      <dgm:spPr/>
      <dgm:t>
        <a:bodyPr/>
        <a:lstStyle/>
        <a:p>
          <a:endParaRPr lang="es-ES"/>
        </a:p>
      </dgm:t>
    </dgm:pt>
    <dgm:pt modelId="{D3CFC8B4-2082-4016-A885-F2F46B344F06}" type="pres">
      <dgm:prSet presAssocID="{1CBD77FB-9CCF-43A5-8EAC-918B2A0CF55D}" presName="hierChild3" presStyleCnt="0"/>
      <dgm:spPr/>
    </dgm:pt>
  </dgm:ptLst>
  <dgm:cxnLst>
    <dgm:cxn modelId="{6CF8652F-62D1-49E8-9B1A-B078DACE7BDF}" srcId="{E9FCB2A9-31B7-41F2-90C4-698C7E4ADCF7}" destId="{1CBD77FB-9CCF-43A5-8EAC-918B2A0CF55D}" srcOrd="1" destOrd="0" parTransId="{44603255-0002-4358-9299-3C4373D7BE6E}" sibTransId="{85DD69BA-141E-488E-BC7A-C672601FD432}"/>
    <dgm:cxn modelId="{C21D6F62-7BA0-5E48-8F3E-09321C5A46E4}" type="presOf" srcId="{41584291-0ECF-41E4-8BF2-2ADA2E443477}" destId="{D15B484B-A6E4-48A4-9528-A2154CDC5BD0}" srcOrd="0" destOrd="0" presId="urn:microsoft.com/office/officeart/2009/layout/CirclePictureHierarchy"/>
    <dgm:cxn modelId="{CA6830F5-196D-6A4B-BB9E-80297A0FC8A7}" type="presOf" srcId="{A4F0641E-ED71-4B51-A8A7-D1C182FA29CE}" destId="{A6D9123B-CCEF-4C48-AF32-2104B352B3DD}" srcOrd="0" destOrd="0" presId="urn:microsoft.com/office/officeart/2009/layout/CirclePictureHierarchy"/>
    <dgm:cxn modelId="{081C7486-28FA-DC4A-B6C4-E79E63033677}" type="presOf" srcId="{44603255-0002-4358-9299-3C4373D7BE6E}" destId="{A8F2E2D0-5387-43FE-97F2-F30092955EBB}" srcOrd="0" destOrd="0" presId="urn:microsoft.com/office/officeart/2009/layout/CirclePictureHierarchy"/>
    <dgm:cxn modelId="{555E213A-50F5-B748-9530-F653243D6A3E}" type="presOf" srcId="{E9FCB2A9-31B7-41F2-90C4-698C7E4ADCF7}" destId="{8DBF4A88-DC99-4CA8-8D6B-521DC888001E}" srcOrd="0" destOrd="0" presId="urn:microsoft.com/office/officeart/2009/layout/CirclePictureHierarchy"/>
    <dgm:cxn modelId="{84A2DE4C-4852-4CD9-8D41-7C5F44384D60}" srcId="{16548FC1-90C9-47C6-A8FA-C01E42833839}" destId="{E9FCB2A9-31B7-41F2-90C4-698C7E4ADCF7}" srcOrd="0" destOrd="0" parTransId="{68C3C7AE-3D5A-49DE-BBC3-D6C41F524588}" sibTransId="{5313CCF4-9AF9-465D-8FAC-36AE0A74F67D}"/>
    <dgm:cxn modelId="{21F1C889-3894-8948-AE47-D2DEB91F7089}" type="presOf" srcId="{941FF8AE-E1E1-4206-93A9-2EF52D63BB12}" destId="{6B0DD2E7-A79A-453A-ADE6-D28BD5C20176}" srcOrd="0" destOrd="0" presId="urn:microsoft.com/office/officeart/2009/layout/CirclePictureHierarchy"/>
    <dgm:cxn modelId="{0187BC22-FE2B-46A5-ADF1-7F632FE20363}" srcId="{941FF8AE-E1E1-4206-93A9-2EF52D63BB12}" destId="{A4F0641E-ED71-4B51-A8A7-D1C182FA29CE}" srcOrd="0" destOrd="0" parTransId="{41584291-0ECF-41E4-8BF2-2ADA2E443477}" sibTransId="{BDA0ACB0-50A6-4B07-9317-C156191D7561}"/>
    <dgm:cxn modelId="{49271DFF-8830-4EBF-B73E-33D74DC02AEB}" srcId="{941FF8AE-E1E1-4206-93A9-2EF52D63BB12}" destId="{5A3E969D-F592-452A-ACD5-70637A63CD9C}" srcOrd="1" destOrd="0" parTransId="{79D8683F-8EE4-44C8-9B6A-A3FA66AAB33D}" sibTransId="{4FCD2276-5C07-4DA9-92AC-A99EB8DEB3E2}"/>
    <dgm:cxn modelId="{B4849EB8-9600-4A43-AAD7-934FC00C9B9F}" type="presOf" srcId="{79D8683F-8EE4-44C8-9B6A-A3FA66AAB33D}" destId="{B52BB2BC-DDAE-4C91-B109-F6A7AE41D76A}" srcOrd="0" destOrd="0" presId="urn:microsoft.com/office/officeart/2009/layout/CirclePictureHierarchy"/>
    <dgm:cxn modelId="{75709F1B-B84D-B64F-997C-CBA09B66100C}" type="presOf" srcId="{5A3E969D-F592-452A-ACD5-70637A63CD9C}" destId="{80DF6104-4BAA-445C-82C4-BF7CBFA00D0B}" srcOrd="0" destOrd="0" presId="urn:microsoft.com/office/officeart/2009/layout/CirclePictureHierarchy"/>
    <dgm:cxn modelId="{3ECC9180-9785-4CDD-B1D1-B4E047D4DDEF}" srcId="{E9FCB2A9-31B7-41F2-90C4-698C7E4ADCF7}" destId="{941FF8AE-E1E1-4206-93A9-2EF52D63BB12}" srcOrd="0" destOrd="0" parTransId="{2C22F18F-56F1-48BF-99FD-0C8CEFE93457}" sibTransId="{8D9F50AD-7B12-45F9-991C-0FF5F7B7A7D3}"/>
    <dgm:cxn modelId="{156B39DC-343E-7949-B898-DAD3806FF1ED}" type="presOf" srcId="{1CBD77FB-9CCF-43A5-8EAC-918B2A0CF55D}" destId="{5556DD05-18BA-443E-8FB7-728CB6F02079}" srcOrd="0" destOrd="0" presId="urn:microsoft.com/office/officeart/2009/layout/CirclePictureHierarchy"/>
    <dgm:cxn modelId="{72E7EE5E-88F4-9D4A-8026-A73C33D10245}" type="presOf" srcId="{16548FC1-90C9-47C6-A8FA-C01E42833839}" destId="{869FF013-5F36-40CE-B05B-780DAD4D1500}" srcOrd="0" destOrd="0" presId="urn:microsoft.com/office/officeart/2009/layout/CirclePictureHierarchy"/>
    <dgm:cxn modelId="{382ED078-64EC-2543-A465-249C1ED3B84E}" type="presOf" srcId="{2C22F18F-56F1-48BF-99FD-0C8CEFE93457}" destId="{CA92532E-2BBC-46D1-A6BB-1FB4FE420BFB}" srcOrd="0" destOrd="0" presId="urn:microsoft.com/office/officeart/2009/layout/CirclePictureHierarchy"/>
    <dgm:cxn modelId="{09232FE4-53FD-7049-8DBD-9612155B3B77}" type="presParOf" srcId="{869FF013-5F36-40CE-B05B-780DAD4D1500}" destId="{6936643E-7B49-4C4C-8CE0-D00B2E4CF32F}" srcOrd="0" destOrd="0" presId="urn:microsoft.com/office/officeart/2009/layout/CirclePictureHierarchy"/>
    <dgm:cxn modelId="{75C301F8-BADE-0444-A88C-CD8A0EE486BA}" type="presParOf" srcId="{6936643E-7B49-4C4C-8CE0-D00B2E4CF32F}" destId="{C7753651-7078-4E52-8ABA-A311D35F772D}" srcOrd="0" destOrd="0" presId="urn:microsoft.com/office/officeart/2009/layout/CirclePictureHierarchy"/>
    <dgm:cxn modelId="{BE1A9132-F5ED-0C40-BCD7-4C5CF7CF8A09}" type="presParOf" srcId="{C7753651-7078-4E52-8ABA-A311D35F772D}" destId="{C8106E9C-29B5-473F-8C11-E5075760119B}" srcOrd="0" destOrd="0" presId="urn:microsoft.com/office/officeart/2009/layout/CirclePictureHierarchy"/>
    <dgm:cxn modelId="{C10A118C-25BE-9E41-BA26-7EAE92EC17DD}" type="presParOf" srcId="{C7753651-7078-4E52-8ABA-A311D35F772D}" destId="{8DBF4A88-DC99-4CA8-8D6B-521DC888001E}" srcOrd="1" destOrd="0" presId="urn:microsoft.com/office/officeart/2009/layout/CirclePictureHierarchy"/>
    <dgm:cxn modelId="{2C1BAC57-03FC-F048-93CE-A62607BD9508}" type="presParOf" srcId="{6936643E-7B49-4C4C-8CE0-D00B2E4CF32F}" destId="{43A7F727-FE06-413B-9B2D-E046B6C3EA30}" srcOrd="1" destOrd="0" presId="urn:microsoft.com/office/officeart/2009/layout/CirclePictureHierarchy"/>
    <dgm:cxn modelId="{9A5CF5A8-C911-3342-9DA2-0BD9ACD1975D}" type="presParOf" srcId="{43A7F727-FE06-413B-9B2D-E046B6C3EA30}" destId="{CA92532E-2BBC-46D1-A6BB-1FB4FE420BFB}" srcOrd="0" destOrd="0" presId="urn:microsoft.com/office/officeart/2009/layout/CirclePictureHierarchy"/>
    <dgm:cxn modelId="{F78CFB2B-639A-A746-8B23-CBE60124916B}" type="presParOf" srcId="{43A7F727-FE06-413B-9B2D-E046B6C3EA30}" destId="{A8A9F2B4-15E7-484F-96A2-2A791446AFC1}" srcOrd="1" destOrd="0" presId="urn:microsoft.com/office/officeart/2009/layout/CirclePictureHierarchy"/>
    <dgm:cxn modelId="{458F7185-69FF-E744-A652-5E6BBDABC361}" type="presParOf" srcId="{A8A9F2B4-15E7-484F-96A2-2A791446AFC1}" destId="{F2666981-A4BC-4E07-9097-668B489DB2DC}" srcOrd="0" destOrd="0" presId="urn:microsoft.com/office/officeart/2009/layout/CirclePictureHierarchy"/>
    <dgm:cxn modelId="{C87E24B4-4EA5-9146-B8E5-D56880822855}" type="presParOf" srcId="{F2666981-A4BC-4E07-9097-668B489DB2DC}" destId="{F8FA6BED-FD0F-488F-9F32-DC1A977DA726}" srcOrd="0" destOrd="0" presId="urn:microsoft.com/office/officeart/2009/layout/CirclePictureHierarchy"/>
    <dgm:cxn modelId="{9BFED11B-8730-5B47-A28B-C80A27A5D67D}" type="presParOf" srcId="{F2666981-A4BC-4E07-9097-668B489DB2DC}" destId="{6B0DD2E7-A79A-453A-ADE6-D28BD5C20176}" srcOrd="1" destOrd="0" presId="urn:microsoft.com/office/officeart/2009/layout/CirclePictureHierarchy"/>
    <dgm:cxn modelId="{0758EA6E-A973-6544-B340-AFF17931753A}" type="presParOf" srcId="{A8A9F2B4-15E7-484F-96A2-2A791446AFC1}" destId="{58ABECF9-9220-465F-AF9F-95A2768E1558}" srcOrd="1" destOrd="0" presId="urn:microsoft.com/office/officeart/2009/layout/CirclePictureHierarchy"/>
    <dgm:cxn modelId="{F91C2A20-2A7D-434B-BBCF-9A5C14EA236F}" type="presParOf" srcId="{58ABECF9-9220-465F-AF9F-95A2768E1558}" destId="{D15B484B-A6E4-48A4-9528-A2154CDC5BD0}" srcOrd="0" destOrd="0" presId="urn:microsoft.com/office/officeart/2009/layout/CirclePictureHierarchy"/>
    <dgm:cxn modelId="{C9E57C84-20BF-514E-BD81-BE00C0051BD7}" type="presParOf" srcId="{58ABECF9-9220-465F-AF9F-95A2768E1558}" destId="{2B6DC36F-0227-4420-8F1C-8A08DE679B20}" srcOrd="1" destOrd="0" presId="urn:microsoft.com/office/officeart/2009/layout/CirclePictureHierarchy"/>
    <dgm:cxn modelId="{476E75FA-5156-5343-B4D8-1DE8D555D24F}" type="presParOf" srcId="{2B6DC36F-0227-4420-8F1C-8A08DE679B20}" destId="{19941871-8737-44F1-8E43-F30BDF6022BF}" srcOrd="0" destOrd="0" presId="urn:microsoft.com/office/officeart/2009/layout/CirclePictureHierarchy"/>
    <dgm:cxn modelId="{8E6F13EB-0259-A445-97ED-438DE43C7828}" type="presParOf" srcId="{19941871-8737-44F1-8E43-F30BDF6022BF}" destId="{F19CE085-2747-4281-8BB6-6D5DF9DFB9E4}" srcOrd="0" destOrd="0" presId="urn:microsoft.com/office/officeart/2009/layout/CirclePictureHierarchy"/>
    <dgm:cxn modelId="{2CE379F2-7F92-5B41-8E92-3287BB28DAA7}" type="presParOf" srcId="{19941871-8737-44F1-8E43-F30BDF6022BF}" destId="{A6D9123B-CCEF-4C48-AF32-2104B352B3DD}" srcOrd="1" destOrd="0" presId="urn:microsoft.com/office/officeart/2009/layout/CirclePictureHierarchy"/>
    <dgm:cxn modelId="{61FE9359-30B8-7647-A73F-571EF38D9E14}" type="presParOf" srcId="{2B6DC36F-0227-4420-8F1C-8A08DE679B20}" destId="{30AFEBF2-2CDB-4409-BCA5-C23576A33AC9}" srcOrd="1" destOrd="0" presId="urn:microsoft.com/office/officeart/2009/layout/CirclePictureHierarchy"/>
    <dgm:cxn modelId="{735C2FD9-AF40-A144-B9CC-0002CC48DCF2}" type="presParOf" srcId="{58ABECF9-9220-465F-AF9F-95A2768E1558}" destId="{B52BB2BC-DDAE-4C91-B109-F6A7AE41D76A}" srcOrd="2" destOrd="0" presId="urn:microsoft.com/office/officeart/2009/layout/CirclePictureHierarchy"/>
    <dgm:cxn modelId="{4A3AB813-D992-7145-9F89-0C17E8167B6B}" type="presParOf" srcId="{58ABECF9-9220-465F-AF9F-95A2768E1558}" destId="{38B34475-CA34-4DF9-95B5-2594FE8DE5DD}" srcOrd="3" destOrd="0" presId="urn:microsoft.com/office/officeart/2009/layout/CirclePictureHierarchy"/>
    <dgm:cxn modelId="{F6F553C0-4383-8C46-AE08-04D20D3C0D9F}" type="presParOf" srcId="{38B34475-CA34-4DF9-95B5-2594FE8DE5DD}" destId="{6D8DC7F3-C764-4521-970A-43991E6EC8FB}" srcOrd="0" destOrd="0" presId="urn:microsoft.com/office/officeart/2009/layout/CirclePictureHierarchy"/>
    <dgm:cxn modelId="{05CAE675-2978-CD4F-9738-2928B06922FA}" type="presParOf" srcId="{6D8DC7F3-C764-4521-970A-43991E6EC8FB}" destId="{1B3BF931-1731-4F8B-A9D7-AAE77A5EA48C}" srcOrd="0" destOrd="0" presId="urn:microsoft.com/office/officeart/2009/layout/CirclePictureHierarchy"/>
    <dgm:cxn modelId="{20C361B7-2105-A947-A4EF-EDCFE3FAA201}" type="presParOf" srcId="{6D8DC7F3-C764-4521-970A-43991E6EC8FB}" destId="{80DF6104-4BAA-445C-82C4-BF7CBFA00D0B}" srcOrd="1" destOrd="0" presId="urn:microsoft.com/office/officeart/2009/layout/CirclePictureHierarchy"/>
    <dgm:cxn modelId="{17E1B5C8-0479-C942-A761-AB824258586F}" type="presParOf" srcId="{38B34475-CA34-4DF9-95B5-2594FE8DE5DD}" destId="{F02905AD-D070-4383-A3FF-EC20C634D34F}" srcOrd="1" destOrd="0" presId="urn:microsoft.com/office/officeart/2009/layout/CirclePictureHierarchy"/>
    <dgm:cxn modelId="{F3CFBCD9-DFCC-3445-86B7-88019647621D}" type="presParOf" srcId="{43A7F727-FE06-413B-9B2D-E046B6C3EA30}" destId="{A8F2E2D0-5387-43FE-97F2-F30092955EBB}" srcOrd="2" destOrd="0" presId="urn:microsoft.com/office/officeart/2009/layout/CirclePictureHierarchy"/>
    <dgm:cxn modelId="{EE75847B-9349-2E40-A569-81D0DAB03A0E}" type="presParOf" srcId="{43A7F727-FE06-413B-9B2D-E046B6C3EA30}" destId="{9247EFD5-924F-4003-8CAB-05FE304A43F4}" srcOrd="3" destOrd="0" presId="urn:microsoft.com/office/officeart/2009/layout/CirclePictureHierarchy"/>
    <dgm:cxn modelId="{7BAE59C2-B8B7-9B4E-B5A9-7600620103E0}" type="presParOf" srcId="{9247EFD5-924F-4003-8CAB-05FE304A43F4}" destId="{DC4CAF7C-1A2F-49CE-9CE2-76FA8427EDDA}" srcOrd="0" destOrd="0" presId="urn:microsoft.com/office/officeart/2009/layout/CirclePictureHierarchy"/>
    <dgm:cxn modelId="{D5993EDC-DF44-F744-87BE-0B18C3ACE0F5}" type="presParOf" srcId="{DC4CAF7C-1A2F-49CE-9CE2-76FA8427EDDA}" destId="{E3CEE1AA-CB4F-4D8A-A0F1-CE83FB745994}" srcOrd="0" destOrd="0" presId="urn:microsoft.com/office/officeart/2009/layout/CirclePictureHierarchy"/>
    <dgm:cxn modelId="{F6756359-DC34-E546-9C81-B3D754857A25}" type="presParOf" srcId="{DC4CAF7C-1A2F-49CE-9CE2-76FA8427EDDA}" destId="{5556DD05-18BA-443E-8FB7-728CB6F02079}" srcOrd="1" destOrd="0" presId="urn:microsoft.com/office/officeart/2009/layout/CirclePictureHierarchy"/>
    <dgm:cxn modelId="{179D645C-62D3-DB4E-AB5E-23D011AFE963}" type="presParOf" srcId="{9247EFD5-924F-4003-8CAB-05FE304A43F4}" destId="{D3CFC8B4-2082-4016-A885-F2F46B344F06}"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BA75AD-8EF5-4898-83D5-754E53787AE1}" type="doc">
      <dgm:prSet loTypeId="urn:microsoft.com/office/officeart/2005/8/layout/hProcess4" loCatId="process" qsTypeId="urn:microsoft.com/office/officeart/2005/8/quickstyle/simple1" qsCatId="simple" csTypeId="urn:microsoft.com/office/officeart/2005/8/colors/accent0_3" csCatId="mainScheme" phldr="1"/>
      <dgm:spPr/>
      <dgm:t>
        <a:bodyPr/>
        <a:lstStyle/>
        <a:p>
          <a:endParaRPr lang="es-ES"/>
        </a:p>
      </dgm:t>
    </dgm:pt>
    <dgm:pt modelId="{7DC0EBBC-C00A-4EC9-8519-B621CCE49D44}">
      <dgm:prSet phldrT="[Texto]"/>
      <dgm:spPr/>
      <dgm:t>
        <a:bodyPr/>
        <a:lstStyle/>
        <a:p>
          <a:r>
            <a:rPr lang="es-ES" dirty="0" err="1" smtClean="0"/>
            <a:t>Daily</a:t>
          </a:r>
          <a:r>
            <a:rPr lang="es-ES" dirty="0" smtClean="0"/>
            <a:t> </a:t>
          </a:r>
          <a:r>
            <a:rPr lang="es-ES" dirty="0" err="1" smtClean="0"/>
            <a:t>Lesson</a:t>
          </a:r>
          <a:endParaRPr lang="es-ES" dirty="0"/>
        </a:p>
      </dgm:t>
    </dgm:pt>
    <dgm:pt modelId="{3C3A5875-085B-4F60-AE2E-FFF2E9B8CFCC}" type="parTrans" cxnId="{96D44BEF-64C5-4B91-B059-1CF56C66300E}">
      <dgm:prSet/>
      <dgm:spPr/>
      <dgm:t>
        <a:bodyPr/>
        <a:lstStyle/>
        <a:p>
          <a:endParaRPr lang="es-ES"/>
        </a:p>
      </dgm:t>
    </dgm:pt>
    <dgm:pt modelId="{2BC05151-2D49-48FB-8D97-F1ADC89A9A1A}" type="sibTrans" cxnId="{96D44BEF-64C5-4B91-B059-1CF56C66300E}">
      <dgm:prSet/>
      <dgm:spPr/>
      <dgm:t>
        <a:bodyPr/>
        <a:lstStyle/>
        <a:p>
          <a:endParaRPr lang="es-ES"/>
        </a:p>
      </dgm:t>
    </dgm:pt>
    <dgm:pt modelId="{61E47B3E-06C6-47F6-B884-E8F4BB3C60E9}">
      <dgm:prSet phldrT="[Texto]"/>
      <dgm:spPr/>
      <dgm:t>
        <a:bodyPr/>
        <a:lstStyle/>
        <a:p>
          <a:pPr algn="ctr"/>
          <a:r>
            <a:rPr lang="es-ES" dirty="0" err="1" smtClean="0"/>
            <a:t>Daily</a:t>
          </a:r>
          <a:r>
            <a:rPr lang="es-ES" dirty="0" smtClean="0"/>
            <a:t> </a:t>
          </a:r>
          <a:r>
            <a:rPr lang="es-ES" dirty="0" err="1" smtClean="0"/>
            <a:t>Lesson</a:t>
          </a:r>
          <a:r>
            <a:rPr lang="es-ES" dirty="0" smtClean="0"/>
            <a:t> (</a:t>
          </a:r>
          <a:r>
            <a:rPr lang="es-ES" dirty="0" err="1" smtClean="0"/>
            <a:t>Listening</a:t>
          </a:r>
          <a:r>
            <a:rPr lang="es-ES" dirty="0" smtClean="0"/>
            <a:t>)</a:t>
          </a:r>
          <a:endParaRPr lang="es-ES" dirty="0"/>
        </a:p>
      </dgm:t>
    </dgm:pt>
    <dgm:pt modelId="{747EAE32-B118-47A2-BB97-0CA27A62DB2E}" type="parTrans" cxnId="{810482EA-ADB0-4EEE-AD97-6363FBCD3390}">
      <dgm:prSet/>
      <dgm:spPr/>
      <dgm:t>
        <a:bodyPr/>
        <a:lstStyle/>
        <a:p>
          <a:endParaRPr lang="es-ES"/>
        </a:p>
      </dgm:t>
    </dgm:pt>
    <dgm:pt modelId="{A86AA845-4623-4E87-AD66-7E6001651DFE}" type="sibTrans" cxnId="{810482EA-ADB0-4EEE-AD97-6363FBCD3390}">
      <dgm:prSet/>
      <dgm:spPr/>
      <dgm:t>
        <a:bodyPr/>
        <a:lstStyle/>
        <a:p>
          <a:endParaRPr lang="es-ES"/>
        </a:p>
      </dgm:t>
    </dgm:pt>
    <dgm:pt modelId="{83BE46C4-B508-47BC-8F3D-36AE60DB08F1}">
      <dgm:prSet phldrT="[Texto]"/>
      <dgm:spPr/>
      <dgm:t>
        <a:bodyPr/>
        <a:lstStyle/>
        <a:p>
          <a:r>
            <a:rPr lang="es-ES" dirty="0" err="1" smtClean="0"/>
            <a:t>Motivational</a:t>
          </a:r>
          <a:r>
            <a:rPr lang="es-ES" dirty="0" smtClean="0"/>
            <a:t> </a:t>
          </a:r>
          <a:r>
            <a:rPr lang="es-ES" dirty="0" err="1" smtClean="0"/>
            <a:t>Tasks</a:t>
          </a:r>
          <a:endParaRPr lang="es-ES" dirty="0"/>
        </a:p>
      </dgm:t>
    </dgm:pt>
    <dgm:pt modelId="{AE1DE7C9-F7CF-40EC-98A9-135C7FA4D2EC}" type="parTrans" cxnId="{329B3DCF-2CE3-4FC5-8EBC-FD4FD0AD6550}">
      <dgm:prSet/>
      <dgm:spPr/>
      <dgm:t>
        <a:bodyPr/>
        <a:lstStyle/>
        <a:p>
          <a:endParaRPr lang="es-ES"/>
        </a:p>
      </dgm:t>
    </dgm:pt>
    <dgm:pt modelId="{D91DA679-41A3-44F9-A32B-1A0B0B868852}" type="sibTrans" cxnId="{329B3DCF-2CE3-4FC5-8EBC-FD4FD0AD6550}">
      <dgm:prSet/>
      <dgm:spPr/>
      <dgm:t>
        <a:bodyPr/>
        <a:lstStyle/>
        <a:p>
          <a:endParaRPr lang="es-ES"/>
        </a:p>
      </dgm:t>
    </dgm:pt>
    <dgm:pt modelId="{68904BF8-C258-41F3-A589-8E2F8DCDE92E}">
      <dgm:prSet phldrT="[Texto]"/>
      <dgm:spPr/>
      <dgm:t>
        <a:bodyPr/>
        <a:lstStyle/>
        <a:p>
          <a:pPr algn="ctr"/>
          <a:r>
            <a:rPr lang="es-ES" dirty="0" err="1" smtClean="0"/>
            <a:t>Motivational</a:t>
          </a:r>
          <a:r>
            <a:rPr lang="es-ES" dirty="0" smtClean="0"/>
            <a:t> </a:t>
          </a:r>
          <a:r>
            <a:rPr lang="es-ES" dirty="0" err="1" smtClean="0"/>
            <a:t>Tasks</a:t>
          </a:r>
          <a:r>
            <a:rPr lang="es-ES" dirty="0" smtClean="0"/>
            <a:t>               (</a:t>
          </a:r>
          <a:r>
            <a:rPr lang="es-ES" dirty="0" err="1" smtClean="0"/>
            <a:t>four</a:t>
          </a:r>
          <a:r>
            <a:rPr lang="es-ES" dirty="0" smtClean="0"/>
            <a:t> </a:t>
          </a:r>
          <a:r>
            <a:rPr lang="es-ES" dirty="0" err="1" smtClean="0"/>
            <a:t>Skills</a:t>
          </a:r>
          <a:r>
            <a:rPr lang="es-ES" dirty="0" smtClean="0"/>
            <a:t> of </a:t>
          </a:r>
          <a:r>
            <a:rPr lang="es-ES" dirty="0" err="1" smtClean="0"/>
            <a:t>Language</a:t>
          </a:r>
          <a:r>
            <a:rPr lang="es-ES" dirty="0" smtClean="0"/>
            <a:t>)</a:t>
          </a:r>
          <a:endParaRPr lang="es-ES" dirty="0"/>
        </a:p>
      </dgm:t>
    </dgm:pt>
    <dgm:pt modelId="{A1B74575-7AF4-4565-9D70-A8D8B127E401}" type="parTrans" cxnId="{4DD0B8F1-B08A-4967-BCF9-720C81273AC9}">
      <dgm:prSet/>
      <dgm:spPr/>
      <dgm:t>
        <a:bodyPr/>
        <a:lstStyle/>
        <a:p>
          <a:endParaRPr lang="es-ES"/>
        </a:p>
      </dgm:t>
    </dgm:pt>
    <dgm:pt modelId="{CD01DC7A-A45F-4344-A159-88044AB8C85C}" type="sibTrans" cxnId="{4DD0B8F1-B08A-4967-BCF9-720C81273AC9}">
      <dgm:prSet/>
      <dgm:spPr/>
      <dgm:t>
        <a:bodyPr/>
        <a:lstStyle/>
        <a:p>
          <a:endParaRPr lang="es-ES"/>
        </a:p>
      </dgm:t>
    </dgm:pt>
    <dgm:pt modelId="{9C6BCDB6-505C-4B2E-806D-55F2F4CDB89A}">
      <dgm:prSet phldrT="[Texto]"/>
      <dgm:spPr/>
      <dgm:t>
        <a:bodyPr/>
        <a:lstStyle/>
        <a:p>
          <a:r>
            <a:rPr lang="es-ES" dirty="0" smtClean="0"/>
            <a:t>Bienestar</a:t>
          </a:r>
          <a:endParaRPr lang="es-ES" dirty="0"/>
        </a:p>
      </dgm:t>
    </dgm:pt>
    <dgm:pt modelId="{B1EFEB6C-4190-4AF1-9B13-03EBAF0584A3}" type="parTrans" cxnId="{5CDD052A-F369-498C-897D-6AF2F15EF9E6}">
      <dgm:prSet/>
      <dgm:spPr/>
      <dgm:t>
        <a:bodyPr/>
        <a:lstStyle/>
        <a:p>
          <a:endParaRPr lang="es-ES"/>
        </a:p>
      </dgm:t>
    </dgm:pt>
    <dgm:pt modelId="{B45B7E7D-7D61-40A5-96A7-FBEB1F867C87}" type="sibTrans" cxnId="{5CDD052A-F369-498C-897D-6AF2F15EF9E6}">
      <dgm:prSet/>
      <dgm:spPr/>
      <dgm:t>
        <a:bodyPr/>
        <a:lstStyle/>
        <a:p>
          <a:endParaRPr lang="es-ES"/>
        </a:p>
      </dgm:t>
    </dgm:pt>
    <dgm:pt modelId="{AF3B6B4A-8354-46AA-9DD3-E3CC72596EA6}">
      <dgm:prSet phldrT="[Texto]"/>
      <dgm:spPr/>
      <dgm:t>
        <a:bodyPr/>
        <a:lstStyle/>
        <a:p>
          <a:pPr algn="l"/>
          <a:r>
            <a:rPr lang="es-ES" dirty="0" smtClean="0"/>
            <a:t>Bienestar</a:t>
          </a:r>
          <a:endParaRPr lang="es-ES" dirty="0"/>
        </a:p>
      </dgm:t>
    </dgm:pt>
    <dgm:pt modelId="{5F86BA62-BCD0-4F77-BA00-AD13C3488723}" type="parTrans" cxnId="{BB5C873D-1D1B-4DB9-8D5F-C74483ACDA5E}">
      <dgm:prSet/>
      <dgm:spPr/>
      <dgm:t>
        <a:bodyPr/>
        <a:lstStyle/>
        <a:p>
          <a:endParaRPr lang="es-ES"/>
        </a:p>
      </dgm:t>
    </dgm:pt>
    <dgm:pt modelId="{53F94DAB-E90B-4853-894D-A134EFA6A0F7}" type="sibTrans" cxnId="{BB5C873D-1D1B-4DB9-8D5F-C74483ACDA5E}">
      <dgm:prSet/>
      <dgm:spPr/>
      <dgm:t>
        <a:bodyPr/>
        <a:lstStyle/>
        <a:p>
          <a:endParaRPr lang="es-ES"/>
        </a:p>
      </dgm:t>
    </dgm:pt>
    <dgm:pt modelId="{08C871EB-C20E-47DA-8C27-0B08C465E110}">
      <dgm:prSet phldrT="[Texto]"/>
      <dgm:spPr/>
      <dgm:t>
        <a:bodyPr/>
        <a:lstStyle/>
        <a:p>
          <a:pPr algn="ctr"/>
          <a:r>
            <a:rPr lang="es-ES" dirty="0" smtClean="0"/>
            <a:t>Transversalidad Lingüística/Contenido (</a:t>
          </a:r>
          <a:r>
            <a:rPr lang="es-ES" dirty="0" err="1" smtClean="0"/>
            <a:t>Vocabulary</a:t>
          </a:r>
          <a:r>
            <a:rPr lang="es-ES" dirty="0" smtClean="0"/>
            <a:t>)</a:t>
          </a:r>
          <a:endParaRPr lang="es-ES" dirty="0"/>
        </a:p>
      </dgm:t>
    </dgm:pt>
    <dgm:pt modelId="{02E4AB16-315D-4E08-AFC5-A71BFBD1E370}" type="parTrans" cxnId="{F1BB8C26-3EC1-47BB-BA8A-5C42D7AD6CB0}">
      <dgm:prSet/>
      <dgm:spPr/>
      <dgm:t>
        <a:bodyPr/>
        <a:lstStyle/>
        <a:p>
          <a:endParaRPr lang="es-ES"/>
        </a:p>
      </dgm:t>
    </dgm:pt>
    <dgm:pt modelId="{5B7CA846-CA49-4BD6-952D-F8108C38B306}" type="sibTrans" cxnId="{F1BB8C26-3EC1-47BB-BA8A-5C42D7AD6CB0}">
      <dgm:prSet/>
      <dgm:spPr/>
      <dgm:t>
        <a:bodyPr/>
        <a:lstStyle/>
        <a:p>
          <a:endParaRPr lang="es-ES"/>
        </a:p>
      </dgm:t>
    </dgm:pt>
    <dgm:pt modelId="{86139211-B388-4D19-B256-D27B700F2681}">
      <dgm:prSet phldrT="[Texto]"/>
      <dgm:spPr/>
      <dgm:t>
        <a:bodyPr/>
        <a:lstStyle/>
        <a:p>
          <a:pPr algn="ctr"/>
          <a:endParaRPr lang="es-ES" dirty="0"/>
        </a:p>
      </dgm:t>
    </dgm:pt>
    <dgm:pt modelId="{1F5F933A-0F7B-4990-8CA8-E164FDB4B7CD}" type="parTrans" cxnId="{379D9822-4CCB-4661-A627-2682BE1E2212}">
      <dgm:prSet/>
      <dgm:spPr/>
      <dgm:t>
        <a:bodyPr/>
        <a:lstStyle/>
        <a:p>
          <a:endParaRPr lang="es-ES"/>
        </a:p>
      </dgm:t>
    </dgm:pt>
    <dgm:pt modelId="{7B38A1D7-EA75-4A08-8705-EF9F80F516CF}" type="sibTrans" cxnId="{379D9822-4CCB-4661-A627-2682BE1E2212}">
      <dgm:prSet/>
      <dgm:spPr/>
      <dgm:t>
        <a:bodyPr/>
        <a:lstStyle/>
        <a:p>
          <a:endParaRPr lang="es-ES"/>
        </a:p>
      </dgm:t>
    </dgm:pt>
    <dgm:pt modelId="{E7C62BEF-CDD2-4B0F-A1B6-5D5CB12F1DCE}">
      <dgm:prSet phldrT="[Texto]"/>
      <dgm:spPr/>
      <dgm:t>
        <a:bodyPr/>
        <a:lstStyle/>
        <a:p>
          <a:pPr algn="ctr"/>
          <a:endParaRPr lang="es-ES" dirty="0"/>
        </a:p>
      </dgm:t>
    </dgm:pt>
    <dgm:pt modelId="{7E0DFF0C-58D0-4F42-8FFE-893A6A7CE08B}" type="parTrans" cxnId="{E9168FAA-7834-4512-979D-1D06E09E184A}">
      <dgm:prSet/>
      <dgm:spPr/>
      <dgm:t>
        <a:bodyPr/>
        <a:lstStyle/>
        <a:p>
          <a:endParaRPr lang="es-ES"/>
        </a:p>
      </dgm:t>
    </dgm:pt>
    <dgm:pt modelId="{09084DE0-A2A7-4ED9-9E0E-79CB3A391971}" type="sibTrans" cxnId="{E9168FAA-7834-4512-979D-1D06E09E184A}">
      <dgm:prSet/>
      <dgm:spPr/>
      <dgm:t>
        <a:bodyPr/>
        <a:lstStyle/>
        <a:p>
          <a:endParaRPr lang="es-ES"/>
        </a:p>
      </dgm:t>
    </dgm:pt>
    <dgm:pt modelId="{3BFF6D08-914A-41F8-838F-8B6A5E563624}">
      <dgm:prSet phldrT="[Texto]"/>
      <dgm:spPr/>
      <dgm:t>
        <a:bodyPr/>
        <a:lstStyle/>
        <a:p>
          <a:pPr algn="ctr"/>
          <a:endParaRPr lang="es-ES" dirty="0"/>
        </a:p>
      </dgm:t>
    </dgm:pt>
    <dgm:pt modelId="{C960FA5C-E340-4F38-9A41-A4327B25B89A}" type="parTrans" cxnId="{1F4AFF0B-D2B7-49CE-8C9C-CC049E8B1845}">
      <dgm:prSet/>
      <dgm:spPr/>
      <dgm:t>
        <a:bodyPr/>
        <a:lstStyle/>
        <a:p>
          <a:endParaRPr lang="es-ES"/>
        </a:p>
      </dgm:t>
    </dgm:pt>
    <dgm:pt modelId="{25B7E4A9-AC99-4319-B885-2ED03C681CBB}" type="sibTrans" cxnId="{1F4AFF0B-D2B7-49CE-8C9C-CC049E8B1845}">
      <dgm:prSet/>
      <dgm:spPr/>
      <dgm:t>
        <a:bodyPr/>
        <a:lstStyle/>
        <a:p>
          <a:endParaRPr lang="es-ES"/>
        </a:p>
      </dgm:t>
    </dgm:pt>
    <dgm:pt modelId="{72018B2A-A713-4108-91D4-D73B376EBB2C}">
      <dgm:prSet phldrT="[Texto]"/>
      <dgm:spPr/>
      <dgm:t>
        <a:bodyPr/>
        <a:lstStyle/>
        <a:p>
          <a:pPr algn="l"/>
          <a:endParaRPr lang="es-ES" dirty="0"/>
        </a:p>
      </dgm:t>
    </dgm:pt>
    <dgm:pt modelId="{DA831B4C-6DA0-4B1C-AC26-1EFF7FEDCA10}" type="parTrans" cxnId="{8E697B38-3CC5-4BAC-BB8B-C4C111B80D57}">
      <dgm:prSet/>
      <dgm:spPr/>
      <dgm:t>
        <a:bodyPr/>
        <a:lstStyle/>
        <a:p>
          <a:endParaRPr lang="es-ES"/>
        </a:p>
      </dgm:t>
    </dgm:pt>
    <dgm:pt modelId="{784655DB-6A97-4D76-A2E5-CB5FD6368BD7}" type="sibTrans" cxnId="{8E697B38-3CC5-4BAC-BB8B-C4C111B80D57}">
      <dgm:prSet/>
      <dgm:spPr/>
      <dgm:t>
        <a:bodyPr/>
        <a:lstStyle/>
        <a:p>
          <a:endParaRPr lang="es-ES"/>
        </a:p>
      </dgm:t>
    </dgm:pt>
    <dgm:pt modelId="{3F591FF1-C7BE-4977-83EF-A96821392668}" type="pres">
      <dgm:prSet presAssocID="{1CBA75AD-8EF5-4898-83D5-754E53787AE1}" presName="Name0" presStyleCnt="0">
        <dgm:presLayoutVars>
          <dgm:dir/>
          <dgm:animLvl val="lvl"/>
          <dgm:resizeHandles val="exact"/>
        </dgm:presLayoutVars>
      </dgm:prSet>
      <dgm:spPr/>
      <dgm:t>
        <a:bodyPr/>
        <a:lstStyle/>
        <a:p>
          <a:endParaRPr lang="es-ES"/>
        </a:p>
      </dgm:t>
    </dgm:pt>
    <dgm:pt modelId="{9993033A-8252-40D1-B48B-7A145FF529C6}" type="pres">
      <dgm:prSet presAssocID="{1CBA75AD-8EF5-4898-83D5-754E53787AE1}" presName="tSp" presStyleCnt="0"/>
      <dgm:spPr/>
    </dgm:pt>
    <dgm:pt modelId="{704CBC6F-9D23-4415-AE14-0849250C889E}" type="pres">
      <dgm:prSet presAssocID="{1CBA75AD-8EF5-4898-83D5-754E53787AE1}" presName="bSp" presStyleCnt="0"/>
      <dgm:spPr/>
    </dgm:pt>
    <dgm:pt modelId="{742D398C-28DA-4689-9D8D-159F242D74BB}" type="pres">
      <dgm:prSet presAssocID="{1CBA75AD-8EF5-4898-83D5-754E53787AE1}" presName="process" presStyleCnt="0"/>
      <dgm:spPr/>
    </dgm:pt>
    <dgm:pt modelId="{A53B6368-A7CA-466D-9B9F-466D7FFB737D}" type="pres">
      <dgm:prSet presAssocID="{7DC0EBBC-C00A-4EC9-8519-B621CCE49D44}" presName="composite1" presStyleCnt="0"/>
      <dgm:spPr/>
    </dgm:pt>
    <dgm:pt modelId="{24E6B1D9-723A-40F1-957A-018B0E7D0AA2}" type="pres">
      <dgm:prSet presAssocID="{7DC0EBBC-C00A-4EC9-8519-B621CCE49D44}" presName="dummyNode1" presStyleLbl="node1" presStyleIdx="0" presStyleCnt="3"/>
      <dgm:spPr/>
    </dgm:pt>
    <dgm:pt modelId="{E30959A2-66FA-430D-8BA6-1F39606BCC8C}" type="pres">
      <dgm:prSet presAssocID="{7DC0EBBC-C00A-4EC9-8519-B621CCE49D44}" presName="childNode1" presStyleLbl="bgAcc1" presStyleIdx="0" presStyleCnt="3">
        <dgm:presLayoutVars>
          <dgm:bulletEnabled val="1"/>
        </dgm:presLayoutVars>
      </dgm:prSet>
      <dgm:spPr/>
      <dgm:t>
        <a:bodyPr/>
        <a:lstStyle/>
        <a:p>
          <a:endParaRPr lang="es-ES"/>
        </a:p>
      </dgm:t>
    </dgm:pt>
    <dgm:pt modelId="{44C471A0-515F-4CCD-B421-F7B921770CE4}" type="pres">
      <dgm:prSet presAssocID="{7DC0EBBC-C00A-4EC9-8519-B621CCE49D44}" presName="childNode1tx" presStyleLbl="bgAcc1" presStyleIdx="0" presStyleCnt="3">
        <dgm:presLayoutVars>
          <dgm:bulletEnabled val="1"/>
        </dgm:presLayoutVars>
      </dgm:prSet>
      <dgm:spPr/>
      <dgm:t>
        <a:bodyPr/>
        <a:lstStyle/>
        <a:p>
          <a:endParaRPr lang="es-ES"/>
        </a:p>
      </dgm:t>
    </dgm:pt>
    <dgm:pt modelId="{42BDF729-9D7B-4732-95EC-5E61AB315E6B}" type="pres">
      <dgm:prSet presAssocID="{7DC0EBBC-C00A-4EC9-8519-B621CCE49D44}" presName="parentNode1" presStyleLbl="node1" presStyleIdx="0" presStyleCnt="3">
        <dgm:presLayoutVars>
          <dgm:chMax val="1"/>
          <dgm:bulletEnabled val="1"/>
        </dgm:presLayoutVars>
      </dgm:prSet>
      <dgm:spPr/>
      <dgm:t>
        <a:bodyPr/>
        <a:lstStyle/>
        <a:p>
          <a:endParaRPr lang="es-ES"/>
        </a:p>
      </dgm:t>
    </dgm:pt>
    <dgm:pt modelId="{EA253C29-B016-499C-9119-376EDBA38A99}" type="pres">
      <dgm:prSet presAssocID="{7DC0EBBC-C00A-4EC9-8519-B621CCE49D44}" presName="connSite1" presStyleCnt="0"/>
      <dgm:spPr/>
    </dgm:pt>
    <dgm:pt modelId="{CB16A918-CD2C-469A-8DFD-199D92191AFE}" type="pres">
      <dgm:prSet presAssocID="{2BC05151-2D49-48FB-8D97-F1ADC89A9A1A}" presName="Name9" presStyleLbl="sibTrans2D1" presStyleIdx="0" presStyleCnt="2"/>
      <dgm:spPr/>
      <dgm:t>
        <a:bodyPr/>
        <a:lstStyle/>
        <a:p>
          <a:endParaRPr lang="es-ES"/>
        </a:p>
      </dgm:t>
    </dgm:pt>
    <dgm:pt modelId="{602465F9-3222-427E-BB27-1A103D160B08}" type="pres">
      <dgm:prSet presAssocID="{83BE46C4-B508-47BC-8F3D-36AE60DB08F1}" presName="composite2" presStyleCnt="0"/>
      <dgm:spPr/>
    </dgm:pt>
    <dgm:pt modelId="{6F7A9BDD-E02B-4D37-92B3-B914D994651D}" type="pres">
      <dgm:prSet presAssocID="{83BE46C4-B508-47BC-8F3D-36AE60DB08F1}" presName="dummyNode2" presStyleLbl="node1" presStyleIdx="0" presStyleCnt="3"/>
      <dgm:spPr/>
    </dgm:pt>
    <dgm:pt modelId="{892E19C7-4E51-4422-9240-CDD660011F75}" type="pres">
      <dgm:prSet presAssocID="{83BE46C4-B508-47BC-8F3D-36AE60DB08F1}" presName="childNode2" presStyleLbl="bgAcc1" presStyleIdx="1" presStyleCnt="3">
        <dgm:presLayoutVars>
          <dgm:bulletEnabled val="1"/>
        </dgm:presLayoutVars>
      </dgm:prSet>
      <dgm:spPr/>
      <dgm:t>
        <a:bodyPr/>
        <a:lstStyle/>
        <a:p>
          <a:endParaRPr lang="es-ES"/>
        </a:p>
      </dgm:t>
    </dgm:pt>
    <dgm:pt modelId="{F1292E81-14B6-4D87-9682-CC129CE2AA66}" type="pres">
      <dgm:prSet presAssocID="{83BE46C4-B508-47BC-8F3D-36AE60DB08F1}" presName="childNode2tx" presStyleLbl="bgAcc1" presStyleIdx="1" presStyleCnt="3">
        <dgm:presLayoutVars>
          <dgm:bulletEnabled val="1"/>
        </dgm:presLayoutVars>
      </dgm:prSet>
      <dgm:spPr/>
      <dgm:t>
        <a:bodyPr/>
        <a:lstStyle/>
        <a:p>
          <a:endParaRPr lang="es-ES"/>
        </a:p>
      </dgm:t>
    </dgm:pt>
    <dgm:pt modelId="{A9F70C4A-290B-4C42-90E9-60B3AD6CD6C8}" type="pres">
      <dgm:prSet presAssocID="{83BE46C4-B508-47BC-8F3D-36AE60DB08F1}" presName="parentNode2" presStyleLbl="node1" presStyleIdx="1" presStyleCnt="3">
        <dgm:presLayoutVars>
          <dgm:chMax val="0"/>
          <dgm:bulletEnabled val="1"/>
        </dgm:presLayoutVars>
      </dgm:prSet>
      <dgm:spPr/>
      <dgm:t>
        <a:bodyPr/>
        <a:lstStyle/>
        <a:p>
          <a:endParaRPr lang="es-ES"/>
        </a:p>
      </dgm:t>
    </dgm:pt>
    <dgm:pt modelId="{E9048D9E-8F0E-4108-8C5B-20777826F318}" type="pres">
      <dgm:prSet presAssocID="{83BE46C4-B508-47BC-8F3D-36AE60DB08F1}" presName="connSite2" presStyleCnt="0"/>
      <dgm:spPr/>
    </dgm:pt>
    <dgm:pt modelId="{7E086B40-08DF-47CA-A89C-704253B096E0}" type="pres">
      <dgm:prSet presAssocID="{D91DA679-41A3-44F9-A32B-1A0B0B868852}" presName="Name18" presStyleLbl="sibTrans2D1" presStyleIdx="1" presStyleCnt="2"/>
      <dgm:spPr/>
      <dgm:t>
        <a:bodyPr/>
        <a:lstStyle/>
        <a:p>
          <a:endParaRPr lang="es-ES"/>
        </a:p>
      </dgm:t>
    </dgm:pt>
    <dgm:pt modelId="{EBB0AAAC-455C-482B-B2E9-974C00BFAAA0}" type="pres">
      <dgm:prSet presAssocID="{9C6BCDB6-505C-4B2E-806D-55F2F4CDB89A}" presName="composite1" presStyleCnt="0"/>
      <dgm:spPr/>
    </dgm:pt>
    <dgm:pt modelId="{BCAABADB-4ADF-41A3-A7D4-0C71DA5429F4}" type="pres">
      <dgm:prSet presAssocID="{9C6BCDB6-505C-4B2E-806D-55F2F4CDB89A}" presName="dummyNode1" presStyleLbl="node1" presStyleIdx="1" presStyleCnt="3"/>
      <dgm:spPr/>
    </dgm:pt>
    <dgm:pt modelId="{E201FC2A-46F4-45EC-A74D-3C9AF21DE979}" type="pres">
      <dgm:prSet presAssocID="{9C6BCDB6-505C-4B2E-806D-55F2F4CDB89A}" presName="childNode1" presStyleLbl="bgAcc1" presStyleIdx="2" presStyleCnt="3">
        <dgm:presLayoutVars>
          <dgm:bulletEnabled val="1"/>
        </dgm:presLayoutVars>
      </dgm:prSet>
      <dgm:spPr/>
      <dgm:t>
        <a:bodyPr/>
        <a:lstStyle/>
        <a:p>
          <a:endParaRPr lang="es-ES"/>
        </a:p>
      </dgm:t>
    </dgm:pt>
    <dgm:pt modelId="{A4F18625-768C-439D-BE64-FF61358A5544}" type="pres">
      <dgm:prSet presAssocID="{9C6BCDB6-505C-4B2E-806D-55F2F4CDB89A}" presName="childNode1tx" presStyleLbl="bgAcc1" presStyleIdx="2" presStyleCnt="3">
        <dgm:presLayoutVars>
          <dgm:bulletEnabled val="1"/>
        </dgm:presLayoutVars>
      </dgm:prSet>
      <dgm:spPr/>
      <dgm:t>
        <a:bodyPr/>
        <a:lstStyle/>
        <a:p>
          <a:endParaRPr lang="es-ES"/>
        </a:p>
      </dgm:t>
    </dgm:pt>
    <dgm:pt modelId="{275FBD56-ABE6-4133-80E5-E8CB4861903B}" type="pres">
      <dgm:prSet presAssocID="{9C6BCDB6-505C-4B2E-806D-55F2F4CDB89A}" presName="parentNode1" presStyleLbl="node1" presStyleIdx="2" presStyleCnt="3">
        <dgm:presLayoutVars>
          <dgm:chMax val="1"/>
          <dgm:bulletEnabled val="1"/>
        </dgm:presLayoutVars>
      </dgm:prSet>
      <dgm:spPr/>
      <dgm:t>
        <a:bodyPr/>
        <a:lstStyle/>
        <a:p>
          <a:endParaRPr lang="es-ES"/>
        </a:p>
      </dgm:t>
    </dgm:pt>
    <dgm:pt modelId="{86629AF1-3245-4567-A4C4-9581BF33D8C7}" type="pres">
      <dgm:prSet presAssocID="{9C6BCDB6-505C-4B2E-806D-55F2F4CDB89A}" presName="connSite1" presStyleCnt="0"/>
      <dgm:spPr/>
    </dgm:pt>
  </dgm:ptLst>
  <dgm:cxnLst>
    <dgm:cxn modelId="{377C09F0-AC2F-F043-9424-9B3535C1FCC3}" type="presOf" srcId="{83BE46C4-B508-47BC-8F3D-36AE60DB08F1}" destId="{A9F70C4A-290B-4C42-90E9-60B3AD6CD6C8}" srcOrd="0" destOrd="0" presId="urn:microsoft.com/office/officeart/2005/8/layout/hProcess4"/>
    <dgm:cxn modelId="{584E54D2-8B6E-524B-853E-82879211A8A9}" type="presOf" srcId="{AF3B6B4A-8354-46AA-9DD3-E3CC72596EA6}" destId="{A4F18625-768C-439D-BE64-FF61358A5544}" srcOrd="1" destOrd="1" presId="urn:microsoft.com/office/officeart/2005/8/layout/hProcess4"/>
    <dgm:cxn modelId="{5851BA04-5BAF-1A48-A864-1B4B1F4AC523}" type="presOf" srcId="{68904BF8-C258-41F3-A589-8E2F8DCDE92E}" destId="{F1292E81-14B6-4D87-9682-CC129CE2AA66}" srcOrd="1" destOrd="1" presId="urn:microsoft.com/office/officeart/2005/8/layout/hProcess4"/>
    <dgm:cxn modelId="{1F4AFF0B-D2B7-49CE-8C9C-CC049E8B1845}" srcId="{83BE46C4-B508-47BC-8F3D-36AE60DB08F1}" destId="{3BFF6D08-914A-41F8-838F-8B6A5E563624}" srcOrd="0" destOrd="0" parTransId="{C960FA5C-E340-4F38-9A41-A4327B25B89A}" sibTransId="{25B7E4A9-AC99-4319-B885-2ED03C681CBB}"/>
    <dgm:cxn modelId="{6ACEE287-74AC-DA46-B355-B8156037A85D}" type="presOf" srcId="{E7C62BEF-CDD2-4B0F-A1B6-5D5CB12F1DCE}" destId="{E30959A2-66FA-430D-8BA6-1F39606BCC8C}" srcOrd="0" destOrd="1" presId="urn:microsoft.com/office/officeart/2005/8/layout/hProcess4"/>
    <dgm:cxn modelId="{379D9822-4CCB-4661-A627-2682BE1E2212}" srcId="{7DC0EBBC-C00A-4EC9-8519-B621CCE49D44}" destId="{86139211-B388-4D19-B256-D27B700F2681}" srcOrd="0" destOrd="0" parTransId="{1F5F933A-0F7B-4990-8CA8-E164FDB4B7CD}" sibTransId="{7B38A1D7-EA75-4A08-8705-EF9F80F516CF}"/>
    <dgm:cxn modelId="{F1BB8C26-3EC1-47BB-BA8A-5C42D7AD6CB0}" srcId="{9C6BCDB6-505C-4B2E-806D-55F2F4CDB89A}" destId="{08C871EB-C20E-47DA-8C27-0B08C465E110}" srcOrd="2" destOrd="0" parTransId="{02E4AB16-315D-4E08-AFC5-A71BFBD1E370}" sibTransId="{5B7CA846-CA49-4BD6-952D-F8108C38B306}"/>
    <dgm:cxn modelId="{51FE6502-F72D-5B44-BD82-7DF429BC67DD}" type="presOf" srcId="{86139211-B388-4D19-B256-D27B700F2681}" destId="{44C471A0-515F-4CCD-B421-F7B921770CE4}" srcOrd="1" destOrd="0" presId="urn:microsoft.com/office/officeart/2005/8/layout/hProcess4"/>
    <dgm:cxn modelId="{5CDD052A-F369-498C-897D-6AF2F15EF9E6}" srcId="{1CBA75AD-8EF5-4898-83D5-754E53787AE1}" destId="{9C6BCDB6-505C-4B2E-806D-55F2F4CDB89A}" srcOrd="2" destOrd="0" parTransId="{B1EFEB6C-4190-4AF1-9B13-03EBAF0584A3}" sibTransId="{B45B7E7D-7D61-40A5-96A7-FBEB1F867C87}"/>
    <dgm:cxn modelId="{CEBF77C8-5EB7-1A4A-B86E-287E8C5DC243}" type="presOf" srcId="{1CBA75AD-8EF5-4898-83D5-754E53787AE1}" destId="{3F591FF1-C7BE-4977-83EF-A96821392668}" srcOrd="0" destOrd="0" presId="urn:microsoft.com/office/officeart/2005/8/layout/hProcess4"/>
    <dgm:cxn modelId="{329B3DCF-2CE3-4FC5-8EBC-FD4FD0AD6550}" srcId="{1CBA75AD-8EF5-4898-83D5-754E53787AE1}" destId="{83BE46C4-B508-47BC-8F3D-36AE60DB08F1}" srcOrd="1" destOrd="0" parTransId="{AE1DE7C9-F7CF-40EC-98A9-135C7FA4D2EC}" sibTransId="{D91DA679-41A3-44F9-A32B-1A0B0B868852}"/>
    <dgm:cxn modelId="{E9168FAA-7834-4512-979D-1D06E09E184A}" srcId="{7DC0EBBC-C00A-4EC9-8519-B621CCE49D44}" destId="{E7C62BEF-CDD2-4B0F-A1B6-5D5CB12F1DCE}" srcOrd="1" destOrd="0" parTransId="{7E0DFF0C-58D0-4F42-8FFE-893A6A7CE08B}" sibTransId="{09084DE0-A2A7-4ED9-9E0E-79CB3A391971}"/>
    <dgm:cxn modelId="{BB5C873D-1D1B-4DB9-8D5F-C74483ACDA5E}" srcId="{9C6BCDB6-505C-4B2E-806D-55F2F4CDB89A}" destId="{AF3B6B4A-8354-46AA-9DD3-E3CC72596EA6}" srcOrd="1" destOrd="0" parTransId="{5F86BA62-BCD0-4F77-BA00-AD13C3488723}" sibTransId="{53F94DAB-E90B-4853-894D-A134EFA6A0F7}"/>
    <dgm:cxn modelId="{96D44BEF-64C5-4B91-B059-1CF56C66300E}" srcId="{1CBA75AD-8EF5-4898-83D5-754E53787AE1}" destId="{7DC0EBBC-C00A-4EC9-8519-B621CCE49D44}" srcOrd="0" destOrd="0" parTransId="{3C3A5875-085B-4F60-AE2E-FFF2E9B8CFCC}" sibTransId="{2BC05151-2D49-48FB-8D97-F1ADC89A9A1A}"/>
    <dgm:cxn modelId="{676DCD65-2215-3D4D-AAD5-EFF7DF4E057C}" type="presOf" srcId="{61E47B3E-06C6-47F6-B884-E8F4BB3C60E9}" destId="{44C471A0-515F-4CCD-B421-F7B921770CE4}" srcOrd="1" destOrd="2" presId="urn:microsoft.com/office/officeart/2005/8/layout/hProcess4"/>
    <dgm:cxn modelId="{055D9287-088B-9E43-A7E5-E433E8447376}" type="presOf" srcId="{08C871EB-C20E-47DA-8C27-0B08C465E110}" destId="{E201FC2A-46F4-45EC-A74D-3C9AF21DE979}" srcOrd="0" destOrd="2" presId="urn:microsoft.com/office/officeart/2005/8/layout/hProcess4"/>
    <dgm:cxn modelId="{9ECEAB04-7259-B449-9385-05332B41C415}" type="presOf" srcId="{72018B2A-A713-4108-91D4-D73B376EBB2C}" destId="{A4F18625-768C-439D-BE64-FF61358A5544}" srcOrd="1" destOrd="0" presId="urn:microsoft.com/office/officeart/2005/8/layout/hProcess4"/>
    <dgm:cxn modelId="{AE16C0DB-4478-FC43-BBC2-4FB2BD60F83C}" type="presOf" srcId="{08C871EB-C20E-47DA-8C27-0B08C465E110}" destId="{A4F18625-768C-439D-BE64-FF61358A5544}" srcOrd="1" destOrd="2" presId="urn:microsoft.com/office/officeart/2005/8/layout/hProcess4"/>
    <dgm:cxn modelId="{3AB64101-F26C-1544-AE77-7A5F66A52BEB}" type="presOf" srcId="{86139211-B388-4D19-B256-D27B700F2681}" destId="{E30959A2-66FA-430D-8BA6-1F39606BCC8C}" srcOrd="0" destOrd="0" presId="urn:microsoft.com/office/officeart/2005/8/layout/hProcess4"/>
    <dgm:cxn modelId="{F55027EE-9213-A344-B727-04A33669C946}" type="presOf" srcId="{3BFF6D08-914A-41F8-838F-8B6A5E563624}" destId="{892E19C7-4E51-4422-9240-CDD660011F75}" srcOrd="0" destOrd="0" presId="urn:microsoft.com/office/officeart/2005/8/layout/hProcess4"/>
    <dgm:cxn modelId="{4DD0B8F1-B08A-4967-BCF9-720C81273AC9}" srcId="{83BE46C4-B508-47BC-8F3D-36AE60DB08F1}" destId="{68904BF8-C258-41F3-A589-8E2F8DCDE92E}" srcOrd="1" destOrd="0" parTransId="{A1B74575-7AF4-4565-9D70-A8D8B127E401}" sibTransId="{CD01DC7A-A45F-4344-A159-88044AB8C85C}"/>
    <dgm:cxn modelId="{810482EA-ADB0-4EEE-AD97-6363FBCD3390}" srcId="{7DC0EBBC-C00A-4EC9-8519-B621CCE49D44}" destId="{61E47B3E-06C6-47F6-B884-E8F4BB3C60E9}" srcOrd="2" destOrd="0" parTransId="{747EAE32-B118-47A2-BB97-0CA27A62DB2E}" sibTransId="{A86AA845-4623-4E87-AD66-7E6001651DFE}"/>
    <dgm:cxn modelId="{0669F115-EF4B-6342-A4DE-B104450341E9}" type="presOf" srcId="{D91DA679-41A3-44F9-A32B-1A0B0B868852}" destId="{7E086B40-08DF-47CA-A89C-704253B096E0}" srcOrd="0" destOrd="0" presId="urn:microsoft.com/office/officeart/2005/8/layout/hProcess4"/>
    <dgm:cxn modelId="{56E05680-5CC4-9845-A055-EDD2AB3016C0}" type="presOf" srcId="{61E47B3E-06C6-47F6-B884-E8F4BB3C60E9}" destId="{E30959A2-66FA-430D-8BA6-1F39606BCC8C}" srcOrd="0" destOrd="2" presId="urn:microsoft.com/office/officeart/2005/8/layout/hProcess4"/>
    <dgm:cxn modelId="{0C75A96D-9529-2240-A6E7-DB01D2D6C023}" type="presOf" srcId="{AF3B6B4A-8354-46AA-9DD3-E3CC72596EA6}" destId="{E201FC2A-46F4-45EC-A74D-3C9AF21DE979}" srcOrd="0" destOrd="1" presId="urn:microsoft.com/office/officeart/2005/8/layout/hProcess4"/>
    <dgm:cxn modelId="{0C504651-4AFD-3C43-AF9E-73B95984602A}" type="presOf" srcId="{68904BF8-C258-41F3-A589-8E2F8DCDE92E}" destId="{892E19C7-4E51-4422-9240-CDD660011F75}" srcOrd="0" destOrd="1" presId="urn:microsoft.com/office/officeart/2005/8/layout/hProcess4"/>
    <dgm:cxn modelId="{8E697B38-3CC5-4BAC-BB8B-C4C111B80D57}" srcId="{9C6BCDB6-505C-4B2E-806D-55F2F4CDB89A}" destId="{72018B2A-A713-4108-91D4-D73B376EBB2C}" srcOrd="0" destOrd="0" parTransId="{DA831B4C-6DA0-4B1C-AC26-1EFF7FEDCA10}" sibTransId="{784655DB-6A97-4D76-A2E5-CB5FD6368BD7}"/>
    <dgm:cxn modelId="{E923AB63-8F73-874F-845B-0151F2F1A226}" type="presOf" srcId="{E7C62BEF-CDD2-4B0F-A1B6-5D5CB12F1DCE}" destId="{44C471A0-515F-4CCD-B421-F7B921770CE4}" srcOrd="1" destOrd="1" presId="urn:microsoft.com/office/officeart/2005/8/layout/hProcess4"/>
    <dgm:cxn modelId="{762BCD1E-654F-B643-A0DA-B98B994FFC86}" type="presOf" srcId="{7DC0EBBC-C00A-4EC9-8519-B621CCE49D44}" destId="{42BDF729-9D7B-4732-95EC-5E61AB315E6B}" srcOrd="0" destOrd="0" presId="urn:microsoft.com/office/officeart/2005/8/layout/hProcess4"/>
    <dgm:cxn modelId="{F179918D-3C0D-F54A-8C98-904A0EAE47C0}" type="presOf" srcId="{72018B2A-A713-4108-91D4-D73B376EBB2C}" destId="{E201FC2A-46F4-45EC-A74D-3C9AF21DE979}" srcOrd="0" destOrd="0" presId="urn:microsoft.com/office/officeart/2005/8/layout/hProcess4"/>
    <dgm:cxn modelId="{E23FE1A3-0BF5-3C46-898D-62812F44CB8A}" type="presOf" srcId="{2BC05151-2D49-48FB-8D97-F1ADC89A9A1A}" destId="{CB16A918-CD2C-469A-8DFD-199D92191AFE}" srcOrd="0" destOrd="0" presId="urn:microsoft.com/office/officeart/2005/8/layout/hProcess4"/>
    <dgm:cxn modelId="{C0E63A9F-AC9A-9B40-B5D8-47238CBA9D8D}" type="presOf" srcId="{9C6BCDB6-505C-4B2E-806D-55F2F4CDB89A}" destId="{275FBD56-ABE6-4133-80E5-E8CB4861903B}" srcOrd="0" destOrd="0" presId="urn:microsoft.com/office/officeart/2005/8/layout/hProcess4"/>
    <dgm:cxn modelId="{446A42D4-FB48-DE4B-BBFA-FE8C2467D901}" type="presOf" srcId="{3BFF6D08-914A-41F8-838F-8B6A5E563624}" destId="{F1292E81-14B6-4D87-9682-CC129CE2AA66}" srcOrd="1" destOrd="0" presId="urn:microsoft.com/office/officeart/2005/8/layout/hProcess4"/>
    <dgm:cxn modelId="{7AD552D5-9FFC-854A-85B0-914590EBCECA}" type="presParOf" srcId="{3F591FF1-C7BE-4977-83EF-A96821392668}" destId="{9993033A-8252-40D1-B48B-7A145FF529C6}" srcOrd="0" destOrd="0" presId="urn:microsoft.com/office/officeart/2005/8/layout/hProcess4"/>
    <dgm:cxn modelId="{E244923E-2E52-2244-B332-68BFA24A8390}" type="presParOf" srcId="{3F591FF1-C7BE-4977-83EF-A96821392668}" destId="{704CBC6F-9D23-4415-AE14-0849250C889E}" srcOrd="1" destOrd="0" presId="urn:microsoft.com/office/officeart/2005/8/layout/hProcess4"/>
    <dgm:cxn modelId="{FB4E04F0-19FE-F74F-9667-8C03C8E0C48E}" type="presParOf" srcId="{3F591FF1-C7BE-4977-83EF-A96821392668}" destId="{742D398C-28DA-4689-9D8D-159F242D74BB}" srcOrd="2" destOrd="0" presId="urn:microsoft.com/office/officeart/2005/8/layout/hProcess4"/>
    <dgm:cxn modelId="{FC00E63A-3485-5749-A3DC-98276376423A}" type="presParOf" srcId="{742D398C-28DA-4689-9D8D-159F242D74BB}" destId="{A53B6368-A7CA-466D-9B9F-466D7FFB737D}" srcOrd="0" destOrd="0" presId="urn:microsoft.com/office/officeart/2005/8/layout/hProcess4"/>
    <dgm:cxn modelId="{1B13F4E5-A3E6-784E-B334-1812B844264B}" type="presParOf" srcId="{A53B6368-A7CA-466D-9B9F-466D7FFB737D}" destId="{24E6B1D9-723A-40F1-957A-018B0E7D0AA2}" srcOrd="0" destOrd="0" presId="urn:microsoft.com/office/officeart/2005/8/layout/hProcess4"/>
    <dgm:cxn modelId="{8FAFCC3D-F407-6B41-A85C-D02449C907CD}" type="presParOf" srcId="{A53B6368-A7CA-466D-9B9F-466D7FFB737D}" destId="{E30959A2-66FA-430D-8BA6-1F39606BCC8C}" srcOrd="1" destOrd="0" presId="urn:microsoft.com/office/officeart/2005/8/layout/hProcess4"/>
    <dgm:cxn modelId="{C4B4BFDE-939C-8D4A-8DB6-4C364CFCEE84}" type="presParOf" srcId="{A53B6368-A7CA-466D-9B9F-466D7FFB737D}" destId="{44C471A0-515F-4CCD-B421-F7B921770CE4}" srcOrd="2" destOrd="0" presId="urn:microsoft.com/office/officeart/2005/8/layout/hProcess4"/>
    <dgm:cxn modelId="{CCFA25F8-E963-5144-9350-16B432EFDD49}" type="presParOf" srcId="{A53B6368-A7CA-466D-9B9F-466D7FFB737D}" destId="{42BDF729-9D7B-4732-95EC-5E61AB315E6B}" srcOrd="3" destOrd="0" presId="urn:microsoft.com/office/officeart/2005/8/layout/hProcess4"/>
    <dgm:cxn modelId="{FB5D88BE-18F9-3843-BF68-EA158E5BCCAF}" type="presParOf" srcId="{A53B6368-A7CA-466D-9B9F-466D7FFB737D}" destId="{EA253C29-B016-499C-9119-376EDBA38A99}" srcOrd="4" destOrd="0" presId="urn:microsoft.com/office/officeart/2005/8/layout/hProcess4"/>
    <dgm:cxn modelId="{BFA1683B-052A-DE44-894F-924D41A95E95}" type="presParOf" srcId="{742D398C-28DA-4689-9D8D-159F242D74BB}" destId="{CB16A918-CD2C-469A-8DFD-199D92191AFE}" srcOrd="1" destOrd="0" presId="urn:microsoft.com/office/officeart/2005/8/layout/hProcess4"/>
    <dgm:cxn modelId="{58404AA4-8F44-9149-9AD8-F11990B3B1A7}" type="presParOf" srcId="{742D398C-28DA-4689-9D8D-159F242D74BB}" destId="{602465F9-3222-427E-BB27-1A103D160B08}" srcOrd="2" destOrd="0" presId="urn:microsoft.com/office/officeart/2005/8/layout/hProcess4"/>
    <dgm:cxn modelId="{8592FC43-9B6D-4E40-868F-9302CD12866A}" type="presParOf" srcId="{602465F9-3222-427E-BB27-1A103D160B08}" destId="{6F7A9BDD-E02B-4D37-92B3-B914D994651D}" srcOrd="0" destOrd="0" presId="urn:microsoft.com/office/officeart/2005/8/layout/hProcess4"/>
    <dgm:cxn modelId="{69BFF222-BBB3-1F41-AB81-8D81785EABA2}" type="presParOf" srcId="{602465F9-3222-427E-BB27-1A103D160B08}" destId="{892E19C7-4E51-4422-9240-CDD660011F75}" srcOrd="1" destOrd="0" presId="urn:microsoft.com/office/officeart/2005/8/layout/hProcess4"/>
    <dgm:cxn modelId="{C31B9417-BE43-D54D-9317-DB3AE8C0A3DD}" type="presParOf" srcId="{602465F9-3222-427E-BB27-1A103D160B08}" destId="{F1292E81-14B6-4D87-9682-CC129CE2AA66}" srcOrd="2" destOrd="0" presId="urn:microsoft.com/office/officeart/2005/8/layout/hProcess4"/>
    <dgm:cxn modelId="{A373E91F-BD31-CB42-BE6D-5DA88AA42B31}" type="presParOf" srcId="{602465F9-3222-427E-BB27-1A103D160B08}" destId="{A9F70C4A-290B-4C42-90E9-60B3AD6CD6C8}" srcOrd="3" destOrd="0" presId="urn:microsoft.com/office/officeart/2005/8/layout/hProcess4"/>
    <dgm:cxn modelId="{0D1A269A-CAF7-E442-9FB5-411232FB93D2}" type="presParOf" srcId="{602465F9-3222-427E-BB27-1A103D160B08}" destId="{E9048D9E-8F0E-4108-8C5B-20777826F318}" srcOrd="4" destOrd="0" presId="urn:microsoft.com/office/officeart/2005/8/layout/hProcess4"/>
    <dgm:cxn modelId="{512FB348-C9B7-9D4F-B27F-E72F5D1895EB}" type="presParOf" srcId="{742D398C-28DA-4689-9D8D-159F242D74BB}" destId="{7E086B40-08DF-47CA-A89C-704253B096E0}" srcOrd="3" destOrd="0" presId="urn:microsoft.com/office/officeart/2005/8/layout/hProcess4"/>
    <dgm:cxn modelId="{A83FA45F-93E0-BF4F-B45C-AEBEB41597AC}" type="presParOf" srcId="{742D398C-28DA-4689-9D8D-159F242D74BB}" destId="{EBB0AAAC-455C-482B-B2E9-974C00BFAAA0}" srcOrd="4" destOrd="0" presId="urn:microsoft.com/office/officeart/2005/8/layout/hProcess4"/>
    <dgm:cxn modelId="{F5E96CB3-5AC5-1044-8732-E310E72CB682}" type="presParOf" srcId="{EBB0AAAC-455C-482B-B2E9-974C00BFAAA0}" destId="{BCAABADB-4ADF-41A3-A7D4-0C71DA5429F4}" srcOrd="0" destOrd="0" presId="urn:microsoft.com/office/officeart/2005/8/layout/hProcess4"/>
    <dgm:cxn modelId="{F62B21DA-5BF2-2F43-A717-D5D61E318987}" type="presParOf" srcId="{EBB0AAAC-455C-482B-B2E9-974C00BFAAA0}" destId="{E201FC2A-46F4-45EC-A74D-3C9AF21DE979}" srcOrd="1" destOrd="0" presId="urn:microsoft.com/office/officeart/2005/8/layout/hProcess4"/>
    <dgm:cxn modelId="{2F8ECCA4-C3FC-B84D-85F4-4061D87152FE}" type="presParOf" srcId="{EBB0AAAC-455C-482B-B2E9-974C00BFAAA0}" destId="{A4F18625-768C-439D-BE64-FF61358A5544}" srcOrd="2" destOrd="0" presId="urn:microsoft.com/office/officeart/2005/8/layout/hProcess4"/>
    <dgm:cxn modelId="{CF667C3B-DD4A-6348-A41F-A68D7BE4877A}" type="presParOf" srcId="{EBB0AAAC-455C-482B-B2E9-974C00BFAAA0}" destId="{275FBD56-ABE6-4133-80E5-E8CB4861903B}" srcOrd="3" destOrd="0" presId="urn:microsoft.com/office/officeart/2005/8/layout/hProcess4"/>
    <dgm:cxn modelId="{4156284E-5633-124F-9E8C-CEB71958214D}" type="presParOf" srcId="{EBB0AAAC-455C-482B-B2E9-974C00BFAAA0}" destId="{86629AF1-3245-4567-A4C4-9581BF33D8C7}"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2E2D0-5387-43FE-97F2-F30092955EBB}">
      <dsp:nvSpPr>
        <dsp:cNvPr id="0" name=""/>
        <dsp:cNvSpPr/>
      </dsp:nvSpPr>
      <dsp:spPr>
        <a:xfrm>
          <a:off x="5472559" y="1640365"/>
          <a:ext cx="2172483" cy="497696"/>
        </a:xfrm>
        <a:custGeom>
          <a:avLst/>
          <a:gdLst/>
          <a:ahLst/>
          <a:cxnLst/>
          <a:rect l="0" t="0" r="0" b="0"/>
          <a:pathLst>
            <a:path>
              <a:moveTo>
                <a:pt x="0" y="0"/>
              </a:moveTo>
              <a:lnTo>
                <a:pt x="0" y="250823"/>
              </a:lnTo>
              <a:lnTo>
                <a:pt x="2172483" y="250823"/>
              </a:lnTo>
              <a:lnTo>
                <a:pt x="2172483" y="4976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2BB2BC-DDAE-4C91-B109-F6A7AE41D76A}">
      <dsp:nvSpPr>
        <dsp:cNvPr id="0" name=""/>
        <dsp:cNvSpPr/>
      </dsp:nvSpPr>
      <dsp:spPr>
        <a:xfrm>
          <a:off x="3300075" y="3718049"/>
          <a:ext cx="2172483" cy="497696"/>
        </a:xfrm>
        <a:custGeom>
          <a:avLst/>
          <a:gdLst/>
          <a:ahLst/>
          <a:cxnLst/>
          <a:rect l="0" t="0" r="0" b="0"/>
          <a:pathLst>
            <a:path>
              <a:moveTo>
                <a:pt x="0" y="0"/>
              </a:moveTo>
              <a:lnTo>
                <a:pt x="0" y="250823"/>
              </a:lnTo>
              <a:lnTo>
                <a:pt x="2172483" y="250823"/>
              </a:lnTo>
              <a:lnTo>
                <a:pt x="2172483" y="4976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5B484B-A6E4-48A4-9528-A2154CDC5BD0}">
      <dsp:nvSpPr>
        <dsp:cNvPr id="0" name=""/>
        <dsp:cNvSpPr/>
      </dsp:nvSpPr>
      <dsp:spPr>
        <a:xfrm>
          <a:off x="1127591" y="3718049"/>
          <a:ext cx="2172483" cy="497696"/>
        </a:xfrm>
        <a:custGeom>
          <a:avLst/>
          <a:gdLst/>
          <a:ahLst/>
          <a:cxnLst/>
          <a:rect l="0" t="0" r="0" b="0"/>
          <a:pathLst>
            <a:path>
              <a:moveTo>
                <a:pt x="2172483" y="0"/>
              </a:moveTo>
              <a:lnTo>
                <a:pt x="2172483" y="250823"/>
              </a:lnTo>
              <a:lnTo>
                <a:pt x="0" y="250823"/>
              </a:lnTo>
              <a:lnTo>
                <a:pt x="0" y="4976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92532E-2BBC-46D1-A6BB-1FB4FE420BFB}">
      <dsp:nvSpPr>
        <dsp:cNvPr id="0" name=""/>
        <dsp:cNvSpPr/>
      </dsp:nvSpPr>
      <dsp:spPr>
        <a:xfrm>
          <a:off x="3300075" y="1640365"/>
          <a:ext cx="2172483" cy="497696"/>
        </a:xfrm>
        <a:custGeom>
          <a:avLst/>
          <a:gdLst/>
          <a:ahLst/>
          <a:cxnLst/>
          <a:rect l="0" t="0" r="0" b="0"/>
          <a:pathLst>
            <a:path>
              <a:moveTo>
                <a:pt x="2172483" y="0"/>
              </a:moveTo>
              <a:lnTo>
                <a:pt x="2172483" y="250823"/>
              </a:lnTo>
              <a:lnTo>
                <a:pt x="0" y="250823"/>
              </a:lnTo>
              <a:lnTo>
                <a:pt x="0" y="4976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106E9C-29B5-473F-8C11-E5075760119B}">
      <dsp:nvSpPr>
        <dsp:cNvPr id="0" name=""/>
        <dsp:cNvSpPr/>
      </dsp:nvSpPr>
      <dsp:spPr>
        <a:xfrm>
          <a:off x="4682565" y="60376"/>
          <a:ext cx="1579988" cy="157998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BF4A88-DC99-4CA8-8D6B-521DC888001E}">
      <dsp:nvSpPr>
        <dsp:cNvPr id="0" name=""/>
        <dsp:cNvSpPr/>
      </dsp:nvSpPr>
      <dsp:spPr>
        <a:xfrm>
          <a:off x="6262553" y="56426"/>
          <a:ext cx="2369982" cy="1579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 sz="2800" kern="1200" dirty="0" smtClean="0"/>
            <a:t>Observación</a:t>
          </a:r>
          <a:endParaRPr lang="es-ES" sz="2800" kern="1200" dirty="0"/>
        </a:p>
      </dsp:txBody>
      <dsp:txXfrm>
        <a:off x="6262553" y="56426"/>
        <a:ext cx="2369982" cy="1579988"/>
      </dsp:txXfrm>
    </dsp:sp>
    <dsp:sp modelId="{F8FA6BED-FD0F-488F-9F32-DC1A977DA726}">
      <dsp:nvSpPr>
        <dsp:cNvPr id="0" name=""/>
        <dsp:cNvSpPr/>
      </dsp:nvSpPr>
      <dsp:spPr>
        <a:xfrm>
          <a:off x="2510081" y="2138061"/>
          <a:ext cx="1579988" cy="157998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0DD2E7-A79A-453A-ADE6-D28BD5C20176}">
      <dsp:nvSpPr>
        <dsp:cNvPr id="0" name=""/>
        <dsp:cNvSpPr/>
      </dsp:nvSpPr>
      <dsp:spPr>
        <a:xfrm>
          <a:off x="4090069" y="2134111"/>
          <a:ext cx="2369982" cy="1579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 sz="2800" kern="1200" dirty="0" smtClean="0"/>
            <a:t>Planteamiento</a:t>
          </a:r>
          <a:endParaRPr lang="es-ES" sz="2800" kern="1200" dirty="0"/>
        </a:p>
      </dsp:txBody>
      <dsp:txXfrm>
        <a:off x="4090069" y="2134111"/>
        <a:ext cx="2369982" cy="1579988"/>
      </dsp:txXfrm>
    </dsp:sp>
    <dsp:sp modelId="{F19CE085-2747-4281-8BB6-6D5DF9DFB9E4}">
      <dsp:nvSpPr>
        <dsp:cNvPr id="0" name=""/>
        <dsp:cNvSpPr/>
      </dsp:nvSpPr>
      <dsp:spPr>
        <a:xfrm>
          <a:off x="337597" y="4215745"/>
          <a:ext cx="1579988" cy="157998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D9123B-CCEF-4C48-AF32-2104B352B3DD}">
      <dsp:nvSpPr>
        <dsp:cNvPr id="0" name=""/>
        <dsp:cNvSpPr/>
      </dsp:nvSpPr>
      <dsp:spPr>
        <a:xfrm>
          <a:off x="1917585" y="4211795"/>
          <a:ext cx="2369982" cy="1579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 sz="2800" kern="1200" dirty="0" smtClean="0"/>
            <a:t>Objetivo</a:t>
          </a:r>
          <a:endParaRPr lang="es-ES" sz="2800" kern="1200" dirty="0"/>
        </a:p>
      </dsp:txBody>
      <dsp:txXfrm>
        <a:off x="1917585" y="4211795"/>
        <a:ext cx="2369982" cy="1579988"/>
      </dsp:txXfrm>
    </dsp:sp>
    <dsp:sp modelId="{1B3BF931-1731-4F8B-A9D7-AAE77A5EA48C}">
      <dsp:nvSpPr>
        <dsp:cNvPr id="0" name=""/>
        <dsp:cNvSpPr/>
      </dsp:nvSpPr>
      <dsp:spPr>
        <a:xfrm>
          <a:off x="4682565" y="4215745"/>
          <a:ext cx="1579988" cy="157998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DF6104-4BAA-445C-82C4-BF7CBFA00D0B}">
      <dsp:nvSpPr>
        <dsp:cNvPr id="0" name=""/>
        <dsp:cNvSpPr/>
      </dsp:nvSpPr>
      <dsp:spPr>
        <a:xfrm>
          <a:off x="6262553" y="4211795"/>
          <a:ext cx="2369982" cy="1579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 sz="2800" kern="1200" dirty="0" smtClean="0"/>
            <a:t>Justificación</a:t>
          </a:r>
          <a:endParaRPr lang="es-ES" sz="2800" kern="1200" dirty="0"/>
        </a:p>
      </dsp:txBody>
      <dsp:txXfrm>
        <a:off x="6262553" y="4211795"/>
        <a:ext cx="2369982" cy="1579988"/>
      </dsp:txXfrm>
    </dsp:sp>
    <dsp:sp modelId="{E3CEE1AA-CB4F-4D8A-A0F1-CE83FB745994}">
      <dsp:nvSpPr>
        <dsp:cNvPr id="0" name=""/>
        <dsp:cNvSpPr/>
      </dsp:nvSpPr>
      <dsp:spPr>
        <a:xfrm>
          <a:off x="6855048" y="2138061"/>
          <a:ext cx="1579988" cy="1579988"/>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56DD05-18BA-443E-8FB7-728CB6F02079}">
      <dsp:nvSpPr>
        <dsp:cNvPr id="0" name=""/>
        <dsp:cNvSpPr/>
      </dsp:nvSpPr>
      <dsp:spPr>
        <a:xfrm>
          <a:off x="8435037" y="2134111"/>
          <a:ext cx="2369982" cy="1579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 sz="2800" kern="1200" dirty="0" smtClean="0"/>
            <a:t>Propuesta</a:t>
          </a:r>
          <a:endParaRPr lang="es-ES" sz="2800" kern="1200" dirty="0"/>
        </a:p>
      </dsp:txBody>
      <dsp:txXfrm>
        <a:off x="8435037" y="2134111"/>
        <a:ext cx="2369982" cy="1579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959A2-66FA-430D-8BA6-1F39606BCC8C}">
      <dsp:nvSpPr>
        <dsp:cNvPr id="0" name=""/>
        <dsp:cNvSpPr/>
      </dsp:nvSpPr>
      <dsp:spPr>
        <a:xfrm>
          <a:off x="632775" y="1002720"/>
          <a:ext cx="2336102" cy="1926796"/>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ctr" defTabSz="755650">
            <a:lnSpc>
              <a:spcPct val="90000"/>
            </a:lnSpc>
            <a:spcBef>
              <a:spcPct val="0"/>
            </a:spcBef>
            <a:spcAft>
              <a:spcPct val="15000"/>
            </a:spcAft>
            <a:buChar char="••"/>
          </a:pPr>
          <a:endParaRPr lang="es-ES" sz="1700" kern="1200" dirty="0"/>
        </a:p>
        <a:p>
          <a:pPr marL="171450" lvl="1" indent="-171450" algn="ctr" defTabSz="755650">
            <a:lnSpc>
              <a:spcPct val="90000"/>
            </a:lnSpc>
            <a:spcBef>
              <a:spcPct val="0"/>
            </a:spcBef>
            <a:spcAft>
              <a:spcPct val="15000"/>
            </a:spcAft>
            <a:buChar char="••"/>
          </a:pPr>
          <a:endParaRPr lang="es-ES" sz="1700" kern="1200" dirty="0"/>
        </a:p>
        <a:p>
          <a:pPr marL="171450" lvl="1" indent="-171450" algn="ctr" defTabSz="755650">
            <a:lnSpc>
              <a:spcPct val="90000"/>
            </a:lnSpc>
            <a:spcBef>
              <a:spcPct val="0"/>
            </a:spcBef>
            <a:spcAft>
              <a:spcPct val="15000"/>
            </a:spcAft>
            <a:buChar char="••"/>
          </a:pPr>
          <a:r>
            <a:rPr lang="es-ES" sz="1700" kern="1200" dirty="0" err="1" smtClean="0"/>
            <a:t>Daily</a:t>
          </a:r>
          <a:r>
            <a:rPr lang="es-ES" sz="1700" kern="1200" dirty="0" smtClean="0"/>
            <a:t> </a:t>
          </a:r>
          <a:r>
            <a:rPr lang="es-ES" sz="1700" kern="1200" dirty="0" err="1" smtClean="0"/>
            <a:t>Lesson</a:t>
          </a:r>
          <a:r>
            <a:rPr lang="es-ES" sz="1700" kern="1200" dirty="0" smtClean="0"/>
            <a:t> (</a:t>
          </a:r>
          <a:r>
            <a:rPr lang="es-ES" sz="1700" kern="1200" dirty="0" err="1" smtClean="0"/>
            <a:t>Listening</a:t>
          </a:r>
          <a:r>
            <a:rPr lang="es-ES" sz="1700" kern="1200" dirty="0" smtClean="0"/>
            <a:t>)</a:t>
          </a:r>
          <a:endParaRPr lang="es-ES" sz="1700" kern="1200" dirty="0"/>
        </a:p>
      </dsp:txBody>
      <dsp:txXfrm>
        <a:off x="677116" y="1047061"/>
        <a:ext cx="2247420" cy="1425229"/>
      </dsp:txXfrm>
    </dsp:sp>
    <dsp:sp modelId="{CB16A918-CD2C-469A-8DFD-199D92191AFE}">
      <dsp:nvSpPr>
        <dsp:cNvPr id="0" name=""/>
        <dsp:cNvSpPr/>
      </dsp:nvSpPr>
      <dsp:spPr>
        <a:xfrm>
          <a:off x="1910531" y="1335658"/>
          <a:ext cx="2762374" cy="2762374"/>
        </a:xfrm>
        <a:prstGeom prst="leftCircularArrow">
          <a:avLst>
            <a:gd name="adj1" fmla="val 3823"/>
            <a:gd name="adj2" fmla="val 478071"/>
            <a:gd name="adj3" fmla="val 2253581"/>
            <a:gd name="adj4" fmla="val 9024489"/>
            <a:gd name="adj5" fmla="val 446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BDF729-9D7B-4732-95EC-5E61AB315E6B}">
      <dsp:nvSpPr>
        <dsp:cNvPr id="0" name=""/>
        <dsp:cNvSpPr/>
      </dsp:nvSpPr>
      <dsp:spPr>
        <a:xfrm>
          <a:off x="1151909" y="2516631"/>
          <a:ext cx="2076535" cy="82576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s-ES" sz="2500" kern="1200" dirty="0" err="1" smtClean="0"/>
            <a:t>Daily</a:t>
          </a:r>
          <a:r>
            <a:rPr lang="es-ES" sz="2500" kern="1200" dirty="0" smtClean="0"/>
            <a:t> </a:t>
          </a:r>
          <a:r>
            <a:rPr lang="es-ES" sz="2500" kern="1200" dirty="0" err="1" smtClean="0"/>
            <a:t>Lesson</a:t>
          </a:r>
          <a:endParaRPr lang="es-ES" sz="2500" kern="1200" dirty="0"/>
        </a:p>
      </dsp:txBody>
      <dsp:txXfrm>
        <a:off x="1176095" y="2540817"/>
        <a:ext cx="2028163" cy="777397"/>
      </dsp:txXfrm>
    </dsp:sp>
    <dsp:sp modelId="{892E19C7-4E51-4422-9240-CDD660011F75}">
      <dsp:nvSpPr>
        <dsp:cNvPr id="0" name=""/>
        <dsp:cNvSpPr/>
      </dsp:nvSpPr>
      <dsp:spPr>
        <a:xfrm>
          <a:off x="3731365" y="1002720"/>
          <a:ext cx="2336102" cy="1926796"/>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ctr" defTabSz="755650">
            <a:lnSpc>
              <a:spcPct val="90000"/>
            </a:lnSpc>
            <a:spcBef>
              <a:spcPct val="0"/>
            </a:spcBef>
            <a:spcAft>
              <a:spcPct val="15000"/>
            </a:spcAft>
            <a:buChar char="••"/>
          </a:pPr>
          <a:endParaRPr lang="es-ES" sz="1700" kern="1200" dirty="0"/>
        </a:p>
        <a:p>
          <a:pPr marL="171450" lvl="1" indent="-171450" algn="ctr" defTabSz="755650">
            <a:lnSpc>
              <a:spcPct val="90000"/>
            </a:lnSpc>
            <a:spcBef>
              <a:spcPct val="0"/>
            </a:spcBef>
            <a:spcAft>
              <a:spcPct val="15000"/>
            </a:spcAft>
            <a:buChar char="••"/>
          </a:pPr>
          <a:r>
            <a:rPr lang="es-ES" sz="1700" kern="1200" dirty="0" err="1" smtClean="0"/>
            <a:t>Motivational</a:t>
          </a:r>
          <a:r>
            <a:rPr lang="es-ES" sz="1700" kern="1200" dirty="0" smtClean="0"/>
            <a:t> </a:t>
          </a:r>
          <a:r>
            <a:rPr lang="es-ES" sz="1700" kern="1200" dirty="0" err="1" smtClean="0"/>
            <a:t>Tasks</a:t>
          </a:r>
          <a:r>
            <a:rPr lang="es-ES" sz="1700" kern="1200" dirty="0" smtClean="0"/>
            <a:t>               (</a:t>
          </a:r>
          <a:r>
            <a:rPr lang="es-ES" sz="1700" kern="1200" dirty="0" err="1" smtClean="0"/>
            <a:t>four</a:t>
          </a:r>
          <a:r>
            <a:rPr lang="es-ES" sz="1700" kern="1200" dirty="0" smtClean="0"/>
            <a:t> </a:t>
          </a:r>
          <a:r>
            <a:rPr lang="es-ES" sz="1700" kern="1200" dirty="0" err="1" smtClean="0"/>
            <a:t>Skills</a:t>
          </a:r>
          <a:r>
            <a:rPr lang="es-ES" sz="1700" kern="1200" dirty="0" smtClean="0"/>
            <a:t> of </a:t>
          </a:r>
          <a:r>
            <a:rPr lang="es-ES" sz="1700" kern="1200" dirty="0" err="1" smtClean="0"/>
            <a:t>Language</a:t>
          </a:r>
          <a:r>
            <a:rPr lang="es-ES" sz="1700" kern="1200" dirty="0" smtClean="0"/>
            <a:t>)</a:t>
          </a:r>
          <a:endParaRPr lang="es-ES" sz="1700" kern="1200" dirty="0"/>
        </a:p>
      </dsp:txBody>
      <dsp:txXfrm>
        <a:off x="3775706" y="1459946"/>
        <a:ext cx="2247420" cy="1425229"/>
      </dsp:txXfrm>
    </dsp:sp>
    <dsp:sp modelId="{7E086B40-08DF-47CA-A89C-704253B096E0}">
      <dsp:nvSpPr>
        <dsp:cNvPr id="0" name=""/>
        <dsp:cNvSpPr/>
      </dsp:nvSpPr>
      <dsp:spPr>
        <a:xfrm>
          <a:off x="4989653" y="-241344"/>
          <a:ext cx="3060876" cy="3060876"/>
        </a:xfrm>
        <a:prstGeom prst="circularArrow">
          <a:avLst>
            <a:gd name="adj1" fmla="val 3450"/>
            <a:gd name="adj2" fmla="val 427612"/>
            <a:gd name="adj3" fmla="val 19396877"/>
            <a:gd name="adj4" fmla="val 12575511"/>
            <a:gd name="adj5" fmla="val 402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F70C4A-290B-4C42-90E9-60B3AD6CD6C8}">
      <dsp:nvSpPr>
        <dsp:cNvPr id="0" name=""/>
        <dsp:cNvSpPr/>
      </dsp:nvSpPr>
      <dsp:spPr>
        <a:xfrm>
          <a:off x="4250499" y="589835"/>
          <a:ext cx="2076535" cy="82576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s-ES" sz="2500" kern="1200" dirty="0" err="1" smtClean="0"/>
            <a:t>Motivational</a:t>
          </a:r>
          <a:r>
            <a:rPr lang="es-ES" sz="2500" kern="1200" dirty="0" smtClean="0"/>
            <a:t> </a:t>
          </a:r>
          <a:r>
            <a:rPr lang="es-ES" sz="2500" kern="1200" dirty="0" err="1" smtClean="0"/>
            <a:t>Tasks</a:t>
          </a:r>
          <a:endParaRPr lang="es-ES" sz="2500" kern="1200" dirty="0"/>
        </a:p>
      </dsp:txBody>
      <dsp:txXfrm>
        <a:off x="4274685" y="614021"/>
        <a:ext cx="2028163" cy="777397"/>
      </dsp:txXfrm>
    </dsp:sp>
    <dsp:sp modelId="{E201FC2A-46F4-45EC-A74D-3C9AF21DE979}">
      <dsp:nvSpPr>
        <dsp:cNvPr id="0" name=""/>
        <dsp:cNvSpPr/>
      </dsp:nvSpPr>
      <dsp:spPr>
        <a:xfrm>
          <a:off x="6829954" y="1002720"/>
          <a:ext cx="2336102" cy="1926796"/>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endParaRPr lang="es-ES" sz="1700" kern="1200" dirty="0"/>
        </a:p>
        <a:p>
          <a:pPr marL="171450" lvl="1" indent="-171450" algn="l" defTabSz="755650">
            <a:lnSpc>
              <a:spcPct val="90000"/>
            </a:lnSpc>
            <a:spcBef>
              <a:spcPct val="0"/>
            </a:spcBef>
            <a:spcAft>
              <a:spcPct val="15000"/>
            </a:spcAft>
            <a:buChar char="••"/>
          </a:pPr>
          <a:r>
            <a:rPr lang="es-ES" sz="1700" kern="1200" dirty="0" smtClean="0"/>
            <a:t>Bienestar</a:t>
          </a:r>
          <a:endParaRPr lang="es-ES" sz="1700" kern="1200" dirty="0"/>
        </a:p>
        <a:p>
          <a:pPr marL="171450" lvl="1" indent="-171450" algn="ctr" defTabSz="755650">
            <a:lnSpc>
              <a:spcPct val="90000"/>
            </a:lnSpc>
            <a:spcBef>
              <a:spcPct val="0"/>
            </a:spcBef>
            <a:spcAft>
              <a:spcPct val="15000"/>
            </a:spcAft>
            <a:buChar char="••"/>
          </a:pPr>
          <a:r>
            <a:rPr lang="es-ES" sz="1700" kern="1200" dirty="0" smtClean="0"/>
            <a:t>Transversalidad Lingüística/Contenido (</a:t>
          </a:r>
          <a:r>
            <a:rPr lang="es-ES" sz="1700" kern="1200" dirty="0" err="1" smtClean="0"/>
            <a:t>Vocabulary</a:t>
          </a:r>
          <a:r>
            <a:rPr lang="es-ES" sz="1700" kern="1200" dirty="0" smtClean="0"/>
            <a:t>)</a:t>
          </a:r>
          <a:endParaRPr lang="es-ES" sz="1700" kern="1200" dirty="0"/>
        </a:p>
      </dsp:txBody>
      <dsp:txXfrm>
        <a:off x="6874295" y="1047061"/>
        <a:ext cx="2247420" cy="1425229"/>
      </dsp:txXfrm>
    </dsp:sp>
    <dsp:sp modelId="{275FBD56-ABE6-4133-80E5-E8CB4861903B}">
      <dsp:nvSpPr>
        <dsp:cNvPr id="0" name=""/>
        <dsp:cNvSpPr/>
      </dsp:nvSpPr>
      <dsp:spPr>
        <a:xfrm>
          <a:off x="7349088" y="2516631"/>
          <a:ext cx="2076535" cy="82576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s-ES" sz="2500" kern="1200" dirty="0" smtClean="0"/>
            <a:t>Bienestar</a:t>
          </a:r>
          <a:endParaRPr lang="es-ES" sz="2500" kern="1200" dirty="0"/>
        </a:p>
      </dsp:txBody>
      <dsp:txXfrm>
        <a:off x="7373274" y="2540817"/>
        <a:ext cx="2028163" cy="777397"/>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18C489-F688-4F29-BCCB-352C0B07A015}" type="datetimeFigureOut">
              <a:rPr lang="es-CO" smtClean="0"/>
              <a:t>30/10/20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4C62A7-2C34-461F-BBC3-732624318264}" type="slidenum">
              <a:rPr lang="es-CO" smtClean="0"/>
              <a:t>‹Nr.›</a:t>
            </a:fld>
            <a:endParaRPr lang="es-CO"/>
          </a:p>
        </p:txBody>
      </p:sp>
    </p:spTree>
    <p:extLst>
      <p:ext uri="{BB962C8B-B14F-4D97-AF65-F5344CB8AC3E}">
        <p14:creationId xmlns:p14="http://schemas.microsoft.com/office/powerpoint/2010/main" val="1842344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94A00092-BC93-A040-B8C9-95F942F71CED}" type="datetimeFigureOut">
              <a:rPr lang="es-ES" smtClean="0"/>
              <a:t>30/10/20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AC07E05F-072D-5742-B76E-68D0EF2B2C93}" type="slidenum">
              <a:rPr lang="es-ES" smtClean="0"/>
              <a:t>‹Nr.›</a:t>
            </a:fld>
            <a:endParaRPr lang="es-ES" dirty="0"/>
          </a:p>
        </p:txBody>
      </p:sp>
    </p:spTree>
    <p:extLst>
      <p:ext uri="{BB962C8B-B14F-4D97-AF65-F5344CB8AC3E}">
        <p14:creationId xmlns:p14="http://schemas.microsoft.com/office/powerpoint/2010/main" val="3303774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94A00092-BC93-A040-B8C9-95F942F71CED}" type="datetimeFigureOut">
              <a:rPr lang="es-ES" smtClean="0"/>
              <a:t>30/10/20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AC07E05F-072D-5742-B76E-68D0EF2B2C93}" type="slidenum">
              <a:rPr lang="es-ES" smtClean="0"/>
              <a:t>‹Nr.›</a:t>
            </a:fld>
            <a:endParaRPr lang="es-ES" dirty="0"/>
          </a:p>
        </p:txBody>
      </p:sp>
    </p:spTree>
    <p:extLst>
      <p:ext uri="{BB962C8B-B14F-4D97-AF65-F5344CB8AC3E}">
        <p14:creationId xmlns:p14="http://schemas.microsoft.com/office/powerpoint/2010/main" val="69913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94A00092-BC93-A040-B8C9-95F942F71CED}" type="datetimeFigureOut">
              <a:rPr lang="es-ES" smtClean="0"/>
              <a:t>30/10/20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AC07E05F-072D-5742-B76E-68D0EF2B2C93}" type="slidenum">
              <a:rPr lang="es-ES" smtClean="0"/>
              <a:t>‹Nr.›</a:t>
            </a:fld>
            <a:endParaRPr lang="es-ES" dirty="0"/>
          </a:p>
        </p:txBody>
      </p:sp>
    </p:spTree>
    <p:extLst>
      <p:ext uri="{BB962C8B-B14F-4D97-AF65-F5344CB8AC3E}">
        <p14:creationId xmlns:p14="http://schemas.microsoft.com/office/powerpoint/2010/main" val="2576602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94A00092-BC93-A040-B8C9-95F942F71CED}" type="datetimeFigureOut">
              <a:rPr lang="es-ES" smtClean="0"/>
              <a:t>30/10/20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AC07E05F-072D-5742-B76E-68D0EF2B2C93}" type="slidenum">
              <a:rPr lang="es-ES" smtClean="0"/>
              <a:t>‹Nr.›</a:t>
            </a:fld>
            <a:endParaRPr lang="es-ES" dirty="0"/>
          </a:p>
        </p:txBody>
      </p:sp>
    </p:spTree>
    <p:extLst>
      <p:ext uri="{BB962C8B-B14F-4D97-AF65-F5344CB8AC3E}">
        <p14:creationId xmlns:p14="http://schemas.microsoft.com/office/powerpoint/2010/main" val="4010293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94A00092-BC93-A040-B8C9-95F942F71CED}" type="datetimeFigureOut">
              <a:rPr lang="es-ES" smtClean="0"/>
              <a:t>30/10/20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AC07E05F-072D-5742-B76E-68D0EF2B2C93}" type="slidenum">
              <a:rPr lang="es-ES" smtClean="0"/>
              <a:t>‹Nr.›</a:t>
            </a:fld>
            <a:endParaRPr lang="es-ES" dirty="0"/>
          </a:p>
        </p:txBody>
      </p:sp>
    </p:spTree>
    <p:extLst>
      <p:ext uri="{BB962C8B-B14F-4D97-AF65-F5344CB8AC3E}">
        <p14:creationId xmlns:p14="http://schemas.microsoft.com/office/powerpoint/2010/main" val="1682474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94A00092-BC93-A040-B8C9-95F942F71CED}" type="datetimeFigureOut">
              <a:rPr lang="es-ES" smtClean="0"/>
              <a:t>30/10/20</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AC07E05F-072D-5742-B76E-68D0EF2B2C93}" type="slidenum">
              <a:rPr lang="es-ES" smtClean="0"/>
              <a:t>‹Nr.›</a:t>
            </a:fld>
            <a:endParaRPr lang="es-ES" dirty="0"/>
          </a:p>
        </p:txBody>
      </p:sp>
    </p:spTree>
    <p:extLst>
      <p:ext uri="{BB962C8B-B14F-4D97-AF65-F5344CB8AC3E}">
        <p14:creationId xmlns:p14="http://schemas.microsoft.com/office/powerpoint/2010/main" val="3807822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94A00092-BC93-A040-B8C9-95F942F71CED}" type="datetimeFigureOut">
              <a:rPr lang="es-ES" smtClean="0"/>
              <a:t>30/10/20</a:t>
            </a:fld>
            <a:endParaRPr lang="es-ES" dirty="0"/>
          </a:p>
        </p:txBody>
      </p:sp>
      <p:sp>
        <p:nvSpPr>
          <p:cNvPr id="8" name="Marcador de pie de página 7"/>
          <p:cNvSpPr>
            <a:spLocks noGrp="1"/>
          </p:cNvSpPr>
          <p:nvPr>
            <p:ph type="ftr" sz="quarter" idx="11"/>
          </p:nvPr>
        </p:nvSpPr>
        <p:spPr/>
        <p:txBody>
          <a:bodyPr/>
          <a:lstStyle/>
          <a:p>
            <a:endParaRPr lang="es-ES" dirty="0"/>
          </a:p>
        </p:txBody>
      </p:sp>
      <p:sp>
        <p:nvSpPr>
          <p:cNvPr id="9" name="Marcador de número de diapositiva 8"/>
          <p:cNvSpPr>
            <a:spLocks noGrp="1"/>
          </p:cNvSpPr>
          <p:nvPr>
            <p:ph type="sldNum" sz="quarter" idx="12"/>
          </p:nvPr>
        </p:nvSpPr>
        <p:spPr/>
        <p:txBody>
          <a:bodyPr/>
          <a:lstStyle/>
          <a:p>
            <a:fld id="{AC07E05F-072D-5742-B76E-68D0EF2B2C93}" type="slidenum">
              <a:rPr lang="es-ES" smtClean="0"/>
              <a:t>‹Nr.›</a:t>
            </a:fld>
            <a:endParaRPr lang="es-ES" dirty="0"/>
          </a:p>
        </p:txBody>
      </p:sp>
    </p:spTree>
    <p:extLst>
      <p:ext uri="{BB962C8B-B14F-4D97-AF65-F5344CB8AC3E}">
        <p14:creationId xmlns:p14="http://schemas.microsoft.com/office/powerpoint/2010/main" val="166214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94A00092-BC93-A040-B8C9-95F942F71CED}" type="datetimeFigureOut">
              <a:rPr lang="es-ES" smtClean="0"/>
              <a:t>30/10/20</a:t>
            </a:fld>
            <a:endParaRPr lang="es-E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C07E05F-072D-5742-B76E-68D0EF2B2C93}" type="slidenum">
              <a:rPr lang="es-ES" smtClean="0"/>
              <a:t>‹Nr.›</a:t>
            </a:fld>
            <a:endParaRPr lang="es-ES" dirty="0"/>
          </a:p>
        </p:txBody>
      </p:sp>
    </p:spTree>
    <p:extLst>
      <p:ext uri="{BB962C8B-B14F-4D97-AF65-F5344CB8AC3E}">
        <p14:creationId xmlns:p14="http://schemas.microsoft.com/office/powerpoint/2010/main" val="73202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4A00092-BC93-A040-B8C9-95F942F71CED}" type="datetimeFigureOut">
              <a:rPr lang="es-ES" smtClean="0"/>
              <a:t>30/10/20</a:t>
            </a:fld>
            <a:endParaRPr lang="es-ES" dirty="0"/>
          </a:p>
        </p:txBody>
      </p:sp>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AC07E05F-072D-5742-B76E-68D0EF2B2C93}" type="slidenum">
              <a:rPr lang="es-ES" smtClean="0"/>
              <a:t>‹Nr.›</a:t>
            </a:fld>
            <a:endParaRPr lang="es-ES" dirty="0"/>
          </a:p>
        </p:txBody>
      </p:sp>
    </p:spTree>
    <p:extLst>
      <p:ext uri="{BB962C8B-B14F-4D97-AF65-F5344CB8AC3E}">
        <p14:creationId xmlns:p14="http://schemas.microsoft.com/office/powerpoint/2010/main" val="3298948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94A00092-BC93-A040-B8C9-95F942F71CED}" type="datetimeFigureOut">
              <a:rPr lang="es-ES" smtClean="0"/>
              <a:t>30/10/20</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AC07E05F-072D-5742-B76E-68D0EF2B2C93}" type="slidenum">
              <a:rPr lang="es-ES" smtClean="0"/>
              <a:t>‹Nr.›</a:t>
            </a:fld>
            <a:endParaRPr lang="es-ES" dirty="0"/>
          </a:p>
        </p:txBody>
      </p:sp>
    </p:spTree>
    <p:extLst>
      <p:ext uri="{BB962C8B-B14F-4D97-AF65-F5344CB8AC3E}">
        <p14:creationId xmlns:p14="http://schemas.microsoft.com/office/powerpoint/2010/main" val="52087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94A00092-BC93-A040-B8C9-95F942F71CED}" type="datetimeFigureOut">
              <a:rPr lang="es-ES" smtClean="0"/>
              <a:t>30/10/20</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AC07E05F-072D-5742-B76E-68D0EF2B2C93}" type="slidenum">
              <a:rPr lang="es-ES" smtClean="0"/>
              <a:t>‹Nr.›</a:t>
            </a:fld>
            <a:endParaRPr lang="es-ES" dirty="0"/>
          </a:p>
        </p:txBody>
      </p:sp>
    </p:spTree>
    <p:extLst>
      <p:ext uri="{BB962C8B-B14F-4D97-AF65-F5344CB8AC3E}">
        <p14:creationId xmlns:p14="http://schemas.microsoft.com/office/powerpoint/2010/main" val="27253648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00092-BC93-A040-B8C9-95F942F71CED}" type="datetimeFigureOut">
              <a:rPr lang="es-ES" smtClean="0"/>
              <a:t>30/10/20</a:t>
            </a:fld>
            <a:endParaRPr lang="es-ES" dirty="0"/>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7E05F-072D-5742-B76E-68D0EF2B2C93}" type="slidenum">
              <a:rPr lang="es-ES" smtClean="0"/>
              <a:t>‹Nr.›</a:t>
            </a:fld>
            <a:endParaRPr lang="es-ES" dirty="0"/>
          </a:p>
        </p:txBody>
      </p:sp>
    </p:spTree>
    <p:extLst>
      <p:ext uri="{BB962C8B-B14F-4D97-AF65-F5344CB8AC3E}">
        <p14:creationId xmlns:p14="http://schemas.microsoft.com/office/powerpoint/2010/main" val="33364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rive.google.com/file/d/1HzyfG6SS7TycOry--mdCo5hrF6sFeTwD/view?usp=sharing" TargetMode="Externa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ula2020.fitec.edu.co/course/view.php?id=444&amp;section=2"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 Id="rId3" Type="http://schemas.openxmlformats.org/officeDocument/2006/relationships/image" Target="../media/image1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ula2020.fitec.edu.co/course/view.php?id=444&amp;section=2" TargetMode="External"/><Relationship Id="rId3" Type="http://schemas.openxmlformats.org/officeDocument/2006/relationships/hyperlink" Target="http://aula2020.fitec.edu.co/course/format/fitec/evaluation_process.php?id=526"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1" Type="http://schemas.microsoft.com/office/2007/relationships/media" Target="../media/media1.mp4"/><Relationship Id="rId2" Type="http://schemas.openxmlformats.org/officeDocument/2006/relationships/video" Target="../media/media1.mp4"/></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2.png"/><Relationship Id="rId5" Type="http://schemas.openxmlformats.org/officeDocument/2006/relationships/image" Target="../media/image33.png"/><Relationship Id="rId1" Type="http://schemas.microsoft.com/office/2007/relationships/media" Target="../media/media2.mp4"/><Relationship Id="rId2" Type="http://schemas.openxmlformats.org/officeDocument/2006/relationships/video" Target="../media/media2.mp4"/></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hyperlink" Target="https://drive.google.com/file/d/1_X2JREROWrueYOtOg_uxL8OvVTaSn4VD/view?usp=sharing" TargetMode="External"/><Relationship Id="rId4" Type="http://schemas.openxmlformats.org/officeDocument/2006/relationships/hyperlink" Target="https://drive.google.com/file/d/13pce78dRxU_zPzWELOJQa96W2g23BMhs/view?usp=sharing" TargetMode="External"/><Relationship Id="rId1" Type="http://schemas.openxmlformats.org/officeDocument/2006/relationships/slideLayout" Target="../slideLayouts/slideLayout2.xml"/><Relationship Id="rId2" Type="http://schemas.openxmlformats.org/officeDocument/2006/relationships/hyperlink" Target="https://drive.google.com/file/d/1W_eyAmBpWGa_DXnUxGEHQqnFUUnocQDV/view?usp=sharing"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ula2020.fitec.edu.co/course/view.php?id=444&amp;section=2" TargetMode="External"/></Relationships>
</file>

<file path=ppt/slides/_rels/slide68.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gif"/></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 Id="rId3" Type="http://schemas.openxmlformats.org/officeDocument/2006/relationships/image" Target="../media/image3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257122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Impacto</a:t>
            </a:r>
            <a:endParaRPr lang="es-CO" dirty="0"/>
          </a:p>
        </p:txBody>
      </p:sp>
      <p:sp>
        <p:nvSpPr>
          <p:cNvPr id="4" name="Marcador de contenido 2"/>
          <p:cNvSpPr txBox="1">
            <a:spLocks/>
          </p:cNvSpPr>
          <p:nvPr/>
        </p:nvSpPr>
        <p:spPr>
          <a:xfrm>
            <a:off x="898635" y="1600201"/>
            <a:ext cx="10212710" cy="33619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CO" dirty="0"/>
              <a:t> </a:t>
            </a:r>
          </a:p>
        </p:txBody>
      </p:sp>
      <p:sp>
        <p:nvSpPr>
          <p:cNvPr id="5" name="Marcador de contenido 2">
            <a:extLst>
              <a:ext uri="{FF2B5EF4-FFF2-40B4-BE49-F238E27FC236}">
                <a16:creationId xmlns="" xmlns:a16="http://schemas.microsoft.com/office/drawing/2014/main" id="{285C85F7-EB4D-42DB-BE26-E7940F338894}"/>
              </a:ext>
            </a:extLst>
          </p:cNvPr>
          <p:cNvSpPr>
            <a:spLocks noGrp="1"/>
          </p:cNvSpPr>
          <p:nvPr>
            <p:ph idx="1"/>
          </p:nvPr>
        </p:nvSpPr>
        <p:spPr>
          <a:xfrm>
            <a:off x="691081" y="1928388"/>
            <a:ext cx="10972800" cy="3467477"/>
          </a:xfrm>
        </p:spPr>
        <p:txBody>
          <a:bodyPr>
            <a:normAutofit fontScale="92500" lnSpcReduction="10000"/>
          </a:bodyPr>
          <a:lstStyle/>
          <a:p>
            <a:pPr algn="just">
              <a:buFont typeface="Wingdings" panose="05000000000000000000" pitchFamily="2" charset="2"/>
              <a:buChar char="ü"/>
            </a:pPr>
            <a:r>
              <a:rPr lang="es-MX" dirty="0"/>
              <a:t>Desarrollo de habilidades para comprender el sistema de gestión de calidad. </a:t>
            </a:r>
          </a:p>
          <a:p>
            <a:pPr algn="just">
              <a:buFont typeface="Wingdings" panose="05000000000000000000" pitchFamily="2" charset="2"/>
              <a:buChar char="ü"/>
            </a:pPr>
            <a:endParaRPr lang="es-MX" dirty="0"/>
          </a:p>
          <a:p>
            <a:pPr algn="just">
              <a:buFont typeface="Wingdings" panose="05000000000000000000" pitchFamily="2" charset="2"/>
              <a:buChar char="ü"/>
            </a:pPr>
            <a:r>
              <a:rPr lang="es-MX" dirty="0"/>
              <a:t>Aprobación de modulo con valoraciones superiores a 80.</a:t>
            </a:r>
          </a:p>
          <a:p>
            <a:pPr algn="just">
              <a:buFont typeface="Wingdings" panose="05000000000000000000" pitchFamily="2" charset="2"/>
              <a:buChar char="ü"/>
            </a:pPr>
            <a:endParaRPr lang="es-MX" dirty="0"/>
          </a:p>
          <a:p>
            <a:pPr algn="just">
              <a:buFont typeface="Wingdings" panose="05000000000000000000" pitchFamily="2" charset="2"/>
              <a:buChar char="ü"/>
            </a:pPr>
            <a:r>
              <a:rPr lang="es-MX" dirty="0"/>
              <a:t>Identificación de la relación que existe entre los ámbitos laboras y profesionales con la gestión de calidad.</a:t>
            </a:r>
          </a:p>
          <a:p>
            <a:pPr algn="just">
              <a:buFont typeface="Wingdings" panose="05000000000000000000" pitchFamily="2" charset="2"/>
              <a:buChar char="ü"/>
            </a:pPr>
            <a:endParaRPr lang="es-MX" dirty="0"/>
          </a:p>
          <a:p>
            <a:pPr algn="just">
              <a:buFont typeface="Wingdings" panose="05000000000000000000" pitchFamily="2" charset="2"/>
              <a:buChar char="ü"/>
            </a:pPr>
            <a:endParaRPr lang="es-MX" dirty="0"/>
          </a:p>
          <a:p>
            <a:pPr algn="ctr"/>
            <a:endParaRPr lang="es-CO" dirty="0"/>
          </a:p>
        </p:txBody>
      </p:sp>
    </p:spTree>
    <p:extLst>
      <p:ext uri="{BB962C8B-B14F-4D97-AF65-F5344CB8AC3E}">
        <p14:creationId xmlns:p14="http://schemas.microsoft.com/office/powerpoint/2010/main" val="3174277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Evidencias recolectadas</a:t>
            </a:r>
            <a:endParaRPr lang="es-CO" dirty="0"/>
          </a:p>
        </p:txBody>
      </p:sp>
      <p:pic>
        <p:nvPicPr>
          <p:cNvPr id="3" name="Imagen 2">
            <a:extLst>
              <a:ext uri="{FF2B5EF4-FFF2-40B4-BE49-F238E27FC236}">
                <a16:creationId xmlns="" xmlns:a16="http://schemas.microsoft.com/office/drawing/2014/main" id="{28FC6B47-BEDB-4EC9-8A22-DF35BF0180F4}"/>
              </a:ext>
            </a:extLst>
          </p:cNvPr>
          <p:cNvPicPr>
            <a:picLocks noChangeAspect="1"/>
          </p:cNvPicPr>
          <p:nvPr/>
        </p:nvPicPr>
        <p:blipFill rotWithShape="1">
          <a:blip r:embed="rId2"/>
          <a:srcRect l="22871" t="24983" r="51733" b="16040"/>
          <a:stretch/>
        </p:blipFill>
        <p:spPr>
          <a:xfrm>
            <a:off x="2227152" y="1281513"/>
            <a:ext cx="3096286" cy="4044616"/>
          </a:xfrm>
          <a:prstGeom prst="rect">
            <a:avLst/>
          </a:prstGeom>
        </p:spPr>
      </p:pic>
      <p:pic>
        <p:nvPicPr>
          <p:cNvPr id="5" name="Imagen 4">
            <a:extLst>
              <a:ext uri="{FF2B5EF4-FFF2-40B4-BE49-F238E27FC236}">
                <a16:creationId xmlns="" xmlns:a16="http://schemas.microsoft.com/office/drawing/2014/main" id="{FBC89B2F-4B53-4502-839E-90C24C8F853F}"/>
              </a:ext>
            </a:extLst>
          </p:cNvPr>
          <p:cNvPicPr>
            <a:picLocks noChangeAspect="1"/>
          </p:cNvPicPr>
          <p:nvPr/>
        </p:nvPicPr>
        <p:blipFill rotWithShape="1">
          <a:blip r:embed="rId3"/>
          <a:srcRect l="32302" t="17282" r="33614" b="8779"/>
          <a:stretch/>
        </p:blipFill>
        <p:spPr>
          <a:xfrm>
            <a:off x="6509442" y="1293813"/>
            <a:ext cx="3304516" cy="4032316"/>
          </a:xfrm>
          <a:prstGeom prst="rect">
            <a:avLst/>
          </a:prstGeom>
        </p:spPr>
      </p:pic>
    </p:spTree>
    <p:extLst>
      <p:ext uri="{BB962C8B-B14F-4D97-AF65-F5344CB8AC3E}">
        <p14:creationId xmlns:p14="http://schemas.microsoft.com/office/powerpoint/2010/main" val="2372561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Evidencias recolectadas</a:t>
            </a:r>
            <a:endParaRPr lang="es-CO" dirty="0"/>
          </a:p>
        </p:txBody>
      </p:sp>
      <p:pic>
        <p:nvPicPr>
          <p:cNvPr id="10" name="Imagen 9">
            <a:hlinkClick r:id="rId2"/>
            <a:extLst>
              <a:ext uri="{FF2B5EF4-FFF2-40B4-BE49-F238E27FC236}">
                <a16:creationId xmlns="" xmlns:a16="http://schemas.microsoft.com/office/drawing/2014/main" id="{58AB0BF2-A651-4A54-82D4-B2901CFA5E9E}"/>
              </a:ext>
            </a:extLst>
          </p:cNvPr>
          <p:cNvPicPr>
            <a:picLocks noChangeAspect="1"/>
          </p:cNvPicPr>
          <p:nvPr/>
        </p:nvPicPr>
        <p:blipFill rotWithShape="1">
          <a:blip r:embed="rId3"/>
          <a:srcRect l="41361" t="29968" r="41263" b="23035"/>
          <a:stretch/>
        </p:blipFill>
        <p:spPr>
          <a:xfrm>
            <a:off x="5036744" y="2100404"/>
            <a:ext cx="2118511" cy="3223033"/>
          </a:xfrm>
          <a:prstGeom prst="rect">
            <a:avLst/>
          </a:prstGeom>
        </p:spPr>
      </p:pic>
      <p:sp>
        <p:nvSpPr>
          <p:cNvPr id="12" name="CuadroTexto 11">
            <a:extLst>
              <a:ext uri="{FF2B5EF4-FFF2-40B4-BE49-F238E27FC236}">
                <a16:creationId xmlns="" xmlns:a16="http://schemas.microsoft.com/office/drawing/2014/main" id="{9863ACB0-44A3-4256-AF38-41ABFFD8B8A4}"/>
              </a:ext>
            </a:extLst>
          </p:cNvPr>
          <p:cNvSpPr txBox="1"/>
          <p:nvPr/>
        </p:nvSpPr>
        <p:spPr>
          <a:xfrm>
            <a:off x="796705" y="1541849"/>
            <a:ext cx="2118510" cy="369332"/>
          </a:xfrm>
          <a:prstGeom prst="rect">
            <a:avLst/>
          </a:prstGeom>
          <a:noFill/>
        </p:spPr>
        <p:txBody>
          <a:bodyPr wrap="square">
            <a:spAutoFit/>
          </a:bodyPr>
          <a:lstStyle/>
          <a:p>
            <a:r>
              <a:rPr lang="es-CO" dirty="0"/>
              <a:t>Vídeo Estudiante</a:t>
            </a:r>
          </a:p>
        </p:txBody>
      </p:sp>
    </p:spTree>
    <p:extLst>
      <p:ext uri="{BB962C8B-B14F-4D97-AF65-F5344CB8AC3E}">
        <p14:creationId xmlns:p14="http://schemas.microsoft.com/office/powerpoint/2010/main" val="307853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Referencias bibliográficas</a:t>
            </a:r>
            <a:endParaRPr lang="es-CO" dirty="0"/>
          </a:p>
        </p:txBody>
      </p:sp>
      <p:sp>
        <p:nvSpPr>
          <p:cNvPr id="4" name="CuadroTexto 3">
            <a:extLst>
              <a:ext uri="{FF2B5EF4-FFF2-40B4-BE49-F238E27FC236}">
                <a16:creationId xmlns="" xmlns:a16="http://schemas.microsoft.com/office/drawing/2014/main" id="{47D2824B-9FBE-4162-9E87-42EC77351C44}"/>
              </a:ext>
            </a:extLst>
          </p:cNvPr>
          <p:cNvSpPr txBox="1"/>
          <p:nvPr/>
        </p:nvSpPr>
        <p:spPr>
          <a:xfrm>
            <a:off x="924758" y="2397948"/>
            <a:ext cx="10342484" cy="2062103"/>
          </a:xfrm>
          <a:prstGeom prst="rect">
            <a:avLst/>
          </a:prstGeom>
          <a:noFill/>
        </p:spPr>
        <p:txBody>
          <a:bodyPr wrap="square">
            <a:spAutoFit/>
          </a:bodyPr>
          <a:lstStyle/>
          <a:p>
            <a:pPr algn="just"/>
            <a:r>
              <a:rPr lang="es-MX" sz="3200" dirty="0"/>
              <a:t>Módulo de Electiva Tecnológica II – Gestión de Calidad. Recuperado de: </a:t>
            </a:r>
            <a:r>
              <a:rPr lang="es-MX" sz="3200" dirty="0">
                <a:hlinkClick r:id="rId2"/>
              </a:rPr>
              <a:t>http://aula2020.fitec.edu.co/course/view.php?id=444&amp;section=2</a:t>
            </a:r>
            <a:r>
              <a:rPr lang="es-MX" sz="3200" dirty="0"/>
              <a:t> </a:t>
            </a:r>
          </a:p>
        </p:txBody>
      </p:sp>
    </p:spTree>
    <p:extLst>
      <p:ext uri="{BB962C8B-B14F-4D97-AF65-F5344CB8AC3E}">
        <p14:creationId xmlns:p14="http://schemas.microsoft.com/office/powerpoint/2010/main" val="4071265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65511" y="477837"/>
            <a:ext cx="3545109" cy="1982791"/>
          </a:xfrm>
        </p:spPr>
        <p:txBody>
          <a:bodyPr>
            <a:normAutofit fontScale="90000"/>
          </a:bodyPr>
          <a:lstStyle/>
          <a:p>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Experiencias significativas</a:t>
            </a:r>
            <a:b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2020-2</a:t>
            </a:r>
          </a:p>
        </p:txBody>
      </p:sp>
      <p:sp>
        <p:nvSpPr>
          <p:cNvPr id="3" name="Marcador de contenido 2"/>
          <p:cNvSpPr>
            <a:spLocks noGrp="1"/>
          </p:cNvSpPr>
          <p:nvPr>
            <p:ph sz="half" idx="1"/>
          </p:nvPr>
        </p:nvSpPr>
        <p:spPr>
          <a:xfrm rot="3726268">
            <a:off x="609600" y="1600201"/>
            <a:ext cx="5384800" cy="4525963"/>
          </a:xfrm>
        </p:spPr>
        <p:txBody>
          <a:bodyPr vert="vert270"/>
          <a:lstStyle/>
          <a:p>
            <a:endParaRPr lang="es-CO" b="1" dirty="0"/>
          </a:p>
          <a:p>
            <a:pPr marL="0" indent="0">
              <a:buNone/>
            </a:pPr>
            <a:endParaRPr lang="es-CO"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2571" y="2257428"/>
            <a:ext cx="5537915" cy="412055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754" y="274637"/>
            <a:ext cx="4532091" cy="6136956"/>
          </a:xfrm>
          <a:prstGeom prst="rect">
            <a:avLst/>
          </a:prstGeom>
        </p:spPr>
      </p:pic>
    </p:spTree>
    <p:extLst>
      <p:ext uri="{BB962C8B-B14F-4D97-AF65-F5344CB8AC3E}">
        <p14:creationId xmlns:p14="http://schemas.microsoft.com/office/powerpoint/2010/main" val="546011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Identificación</a:t>
            </a:r>
            <a:endParaRPr lang="es-CO" dirty="0"/>
          </a:p>
        </p:txBody>
      </p:sp>
      <p:sp>
        <p:nvSpPr>
          <p:cNvPr id="4" name="Marcador de contenido 2">
            <a:extLst>
              <a:ext uri="{FF2B5EF4-FFF2-40B4-BE49-F238E27FC236}">
                <a16:creationId xmlns="" xmlns:a16="http://schemas.microsoft.com/office/drawing/2014/main" id="{E0C76AB9-7D57-444C-96A1-EAE220B9671F}"/>
              </a:ext>
            </a:extLst>
          </p:cNvPr>
          <p:cNvSpPr txBox="1">
            <a:spLocks/>
          </p:cNvSpPr>
          <p:nvPr/>
        </p:nvSpPr>
        <p:spPr>
          <a:xfrm>
            <a:off x="762000" y="1752601"/>
            <a:ext cx="109728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s-MX" b="1" dirty="0"/>
              <a:t>MÓDULOS: </a:t>
            </a:r>
          </a:p>
          <a:p>
            <a:pPr marL="0" indent="0" algn="ctr">
              <a:buFont typeface="Arial"/>
              <a:buNone/>
            </a:pPr>
            <a:r>
              <a:rPr lang="es-MX" b="1" dirty="0"/>
              <a:t>PLANEACIÓN ESTRATÉGICA</a:t>
            </a:r>
          </a:p>
          <a:p>
            <a:pPr marL="0" indent="0" algn="ctr">
              <a:buFont typeface="Arial"/>
              <a:buNone/>
            </a:pPr>
            <a:r>
              <a:rPr lang="es-MX" b="1" dirty="0"/>
              <a:t>ELECTIVA TECNOLÓGICA II – HERRAMIENTAS DE GESTIÓN EMPRESARIAL</a:t>
            </a:r>
          </a:p>
          <a:p>
            <a:pPr marL="0" indent="0" algn="ctr">
              <a:buFont typeface="Arial"/>
              <a:buNone/>
            </a:pPr>
            <a:endParaRPr lang="es-MX" b="1" dirty="0"/>
          </a:p>
          <a:p>
            <a:pPr marL="0" indent="0" algn="ctr">
              <a:buFont typeface="Arial"/>
              <a:buNone/>
            </a:pPr>
            <a:r>
              <a:rPr lang="es-MX" b="1" dirty="0"/>
              <a:t>TÉCNICAS PARA LA FINALIZACIÓN ÉXITOSA DE LOS MÓDULOS</a:t>
            </a:r>
          </a:p>
          <a:p>
            <a:pPr marL="0" indent="0" algn="ctr">
              <a:buFont typeface="Arial"/>
              <a:buNone/>
            </a:pPr>
            <a:endParaRPr lang="es-MX" b="1" dirty="0"/>
          </a:p>
          <a:p>
            <a:pPr marL="0" indent="0" algn="ctr">
              <a:buFont typeface="Arial"/>
              <a:buNone/>
            </a:pPr>
            <a:endParaRPr lang="es-CO" b="1" dirty="0"/>
          </a:p>
        </p:txBody>
      </p:sp>
    </p:spTree>
    <p:extLst>
      <p:ext uri="{BB962C8B-B14F-4D97-AF65-F5344CB8AC3E}">
        <p14:creationId xmlns:p14="http://schemas.microsoft.com/office/powerpoint/2010/main" val="624060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Motivaciones</a:t>
            </a:r>
            <a:endParaRPr lang="es-CO" dirty="0"/>
          </a:p>
        </p:txBody>
      </p:sp>
      <p:sp>
        <p:nvSpPr>
          <p:cNvPr id="3" name="Marcador de contenido 2"/>
          <p:cNvSpPr>
            <a:spLocks noGrp="1"/>
          </p:cNvSpPr>
          <p:nvPr>
            <p:ph idx="1"/>
          </p:nvPr>
        </p:nvSpPr>
        <p:spPr>
          <a:xfrm>
            <a:off x="698377" y="2461336"/>
            <a:ext cx="10972800" cy="2243830"/>
          </a:xfrm>
        </p:spPr>
        <p:txBody>
          <a:bodyPr>
            <a:normAutofit fontScale="92500"/>
          </a:bodyPr>
          <a:lstStyle/>
          <a:p>
            <a:pPr marL="0" indent="0" algn="just">
              <a:buNone/>
            </a:pPr>
            <a:r>
              <a:rPr lang="es-MX" dirty="0"/>
              <a:t>De acuerdo a los resultados evidenciados durante el desarrollo del módulo y en virtud que todos los estudiantes aprobaron los mismos,  se considera importante compartir las estrategias desarrolladas por el docente y los estudiantes, para realizar finalización exitosa de estos.</a:t>
            </a:r>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p:txBody>
      </p:sp>
    </p:spTree>
    <p:extLst>
      <p:ext uri="{BB962C8B-B14F-4D97-AF65-F5344CB8AC3E}">
        <p14:creationId xmlns:p14="http://schemas.microsoft.com/office/powerpoint/2010/main" val="271935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Objetivos</a:t>
            </a:r>
            <a:endParaRPr lang="es-CO" dirty="0"/>
          </a:p>
        </p:txBody>
      </p:sp>
      <p:sp>
        <p:nvSpPr>
          <p:cNvPr id="3" name="Marcador de contenido 2"/>
          <p:cNvSpPr>
            <a:spLocks noGrp="1"/>
          </p:cNvSpPr>
          <p:nvPr>
            <p:ph idx="1"/>
          </p:nvPr>
        </p:nvSpPr>
        <p:spPr>
          <a:xfrm>
            <a:off x="609600" y="2567868"/>
            <a:ext cx="10972800" cy="1231776"/>
          </a:xfrm>
        </p:spPr>
        <p:txBody>
          <a:bodyPr>
            <a:normAutofit/>
          </a:bodyPr>
          <a:lstStyle/>
          <a:p>
            <a:pPr marL="0" indent="0" algn="ctr">
              <a:buNone/>
            </a:pPr>
            <a:r>
              <a:rPr lang="es-MX" dirty="0"/>
              <a:t>Establecer las técnicas desarrolladas por docente y estudiantes para la finalización exitosa de los módulos. </a:t>
            </a:r>
            <a:endParaRPr lang="es-CO" dirty="0"/>
          </a:p>
        </p:txBody>
      </p:sp>
    </p:spTree>
    <p:extLst>
      <p:ext uri="{BB962C8B-B14F-4D97-AF65-F5344CB8AC3E}">
        <p14:creationId xmlns:p14="http://schemas.microsoft.com/office/powerpoint/2010/main" val="569772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Referentes</a:t>
            </a:r>
            <a:endParaRPr lang="es-CO" dirty="0"/>
          </a:p>
        </p:txBody>
      </p:sp>
      <p:sp>
        <p:nvSpPr>
          <p:cNvPr id="3" name="Marcador de contenido 2">
            <a:extLst>
              <a:ext uri="{FF2B5EF4-FFF2-40B4-BE49-F238E27FC236}">
                <a16:creationId xmlns="" xmlns:a16="http://schemas.microsoft.com/office/drawing/2014/main" id="{F141579B-4B44-4276-8DC9-6B2360704929}"/>
              </a:ext>
            </a:extLst>
          </p:cNvPr>
          <p:cNvSpPr>
            <a:spLocks noGrp="1"/>
          </p:cNvSpPr>
          <p:nvPr>
            <p:ph idx="1"/>
          </p:nvPr>
        </p:nvSpPr>
        <p:spPr>
          <a:xfrm>
            <a:off x="609600" y="2345924"/>
            <a:ext cx="10972800" cy="2379216"/>
          </a:xfrm>
        </p:spPr>
        <p:txBody>
          <a:bodyPr>
            <a:normAutofit fontScale="92500" lnSpcReduction="20000"/>
          </a:bodyPr>
          <a:lstStyle/>
          <a:p>
            <a:pPr algn="just"/>
            <a:r>
              <a:rPr lang="es-MX" dirty="0"/>
              <a:t>Consolidado para la aprobación del módulo</a:t>
            </a:r>
          </a:p>
          <a:p>
            <a:pPr algn="just"/>
            <a:r>
              <a:rPr lang="es-MX" dirty="0"/>
              <a:t>Experiencias de los estudiantes </a:t>
            </a:r>
          </a:p>
          <a:p>
            <a:pPr algn="just"/>
            <a:r>
              <a:rPr lang="es-MX" dirty="0"/>
              <a:t>Técnicas didácticas utilizadas por el profesor </a:t>
            </a:r>
          </a:p>
          <a:p>
            <a:pPr algn="just"/>
            <a:r>
              <a:rPr lang="es-MX" dirty="0"/>
              <a:t>Acciones de mejora</a:t>
            </a:r>
          </a:p>
          <a:p>
            <a:pPr algn="just"/>
            <a:r>
              <a:rPr lang="es-MX" dirty="0"/>
              <a:t>Evaluación de satisfacción del módulo</a:t>
            </a:r>
          </a:p>
          <a:p>
            <a:pPr algn="just"/>
            <a:endParaRPr lang="es-MX" dirty="0"/>
          </a:p>
          <a:p>
            <a:pPr marL="0" indent="0" algn="just">
              <a:buNone/>
            </a:pPr>
            <a:endParaRPr lang="es-CO" dirty="0"/>
          </a:p>
        </p:txBody>
      </p:sp>
    </p:spTree>
    <p:extLst>
      <p:ext uri="{BB962C8B-B14F-4D97-AF65-F5344CB8AC3E}">
        <p14:creationId xmlns:p14="http://schemas.microsoft.com/office/powerpoint/2010/main" val="542069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Metodología</a:t>
            </a:r>
            <a:endParaRPr lang="es-CO" dirty="0"/>
          </a:p>
        </p:txBody>
      </p:sp>
      <p:sp>
        <p:nvSpPr>
          <p:cNvPr id="3" name="Marcador de contenido 2"/>
          <p:cNvSpPr>
            <a:spLocks noGrp="1"/>
          </p:cNvSpPr>
          <p:nvPr>
            <p:ph idx="1"/>
          </p:nvPr>
        </p:nvSpPr>
        <p:spPr/>
        <p:txBody>
          <a:bodyPr>
            <a:normAutofit/>
          </a:bodyPr>
          <a:lstStyle/>
          <a:p>
            <a:pPr marL="0" indent="0" algn="just">
              <a:buNone/>
            </a:pPr>
            <a:r>
              <a:rPr lang="es-CO" b="1" dirty="0"/>
              <a:t>ACCIONES DEL DOCENTE:</a:t>
            </a:r>
            <a:endParaRPr lang="es-CO" dirty="0"/>
          </a:p>
          <a:p>
            <a:pPr marL="0" indent="0" algn="just">
              <a:buNone/>
            </a:pPr>
            <a:endParaRPr lang="es-CO" b="1" dirty="0"/>
          </a:p>
          <a:p>
            <a:pPr algn="just">
              <a:buFont typeface="Wingdings" panose="05000000000000000000" pitchFamily="2" charset="2"/>
              <a:buChar char="ü"/>
            </a:pPr>
            <a:r>
              <a:rPr lang="es-CO" dirty="0"/>
              <a:t>Comunicación constante con los estudiantes. </a:t>
            </a:r>
          </a:p>
          <a:p>
            <a:pPr marL="0" indent="0" algn="just">
              <a:buNone/>
            </a:pPr>
            <a:endParaRPr lang="es-CO" dirty="0"/>
          </a:p>
          <a:p>
            <a:pPr algn="just">
              <a:buFont typeface="Wingdings" panose="05000000000000000000" pitchFamily="2" charset="2"/>
              <a:buChar char="ü"/>
            </a:pPr>
            <a:r>
              <a:rPr lang="es-CO" dirty="0"/>
              <a:t>Ampliación de los temas a través de la realización de exposiciones de los mismos con materiales didácticos como presentaciones </a:t>
            </a:r>
            <a:r>
              <a:rPr lang="es-CO" dirty="0" err="1"/>
              <a:t>Power</a:t>
            </a:r>
            <a:r>
              <a:rPr lang="es-CO" dirty="0"/>
              <a:t> Point. </a:t>
            </a:r>
          </a:p>
          <a:p>
            <a:pPr marL="0" indent="0" algn="just">
              <a:buNone/>
            </a:pPr>
            <a:endParaRPr lang="es-CO" dirty="0"/>
          </a:p>
        </p:txBody>
      </p:sp>
      <p:sp>
        <p:nvSpPr>
          <p:cNvPr id="4" name="Marcador de contenido 2">
            <a:extLst>
              <a:ext uri="{FF2B5EF4-FFF2-40B4-BE49-F238E27FC236}">
                <a16:creationId xmlns="" xmlns:a16="http://schemas.microsoft.com/office/drawing/2014/main" id="{8A452C1A-0BF7-4F66-BDE5-33920E916A42}"/>
              </a:ext>
            </a:extLst>
          </p:cNvPr>
          <p:cNvSpPr txBox="1">
            <a:spLocks/>
          </p:cNvSpPr>
          <p:nvPr/>
        </p:nvSpPr>
        <p:spPr>
          <a:xfrm>
            <a:off x="609600" y="1713389"/>
            <a:ext cx="10972800" cy="39594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MX" dirty="0"/>
          </a:p>
          <a:p>
            <a:pPr algn="just"/>
            <a:endParaRPr lang="es-MX" dirty="0"/>
          </a:p>
          <a:p>
            <a:pPr marL="0" indent="0" algn="just">
              <a:buFont typeface="Arial"/>
              <a:buNone/>
            </a:pPr>
            <a:endParaRPr lang="es-CO" dirty="0"/>
          </a:p>
        </p:txBody>
      </p:sp>
    </p:spTree>
    <p:extLst>
      <p:ext uri="{BB962C8B-B14F-4D97-AF65-F5344CB8AC3E}">
        <p14:creationId xmlns:p14="http://schemas.microsoft.com/office/powerpoint/2010/main" val="933279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65511" y="477837"/>
            <a:ext cx="3545109" cy="1982791"/>
          </a:xfrm>
        </p:spPr>
        <p:txBody>
          <a:bodyPr>
            <a:normAutofit fontScale="90000"/>
          </a:bodyPr>
          <a:lstStyle/>
          <a:p>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Experiencias significativas</a:t>
            </a:r>
            <a:b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2020-2</a:t>
            </a:r>
          </a:p>
        </p:txBody>
      </p:sp>
      <p:sp>
        <p:nvSpPr>
          <p:cNvPr id="3" name="Marcador de contenido 2"/>
          <p:cNvSpPr>
            <a:spLocks noGrp="1"/>
          </p:cNvSpPr>
          <p:nvPr>
            <p:ph sz="half" idx="1"/>
          </p:nvPr>
        </p:nvSpPr>
        <p:spPr>
          <a:xfrm rot="3726268">
            <a:off x="609600" y="1600201"/>
            <a:ext cx="5384800" cy="4525963"/>
          </a:xfrm>
        </p:spPr>
        <p:txBody>
          <a:bodyPr vert="vert270"/>
          <a:lstStyle/>
          <a:p>
            <a:endParaRPr lang="es-CO" b="1" dirty="0"/>
          </a:p>
          <a:p>
            <a:pPr marL="0" indent="0">
              <a:buNone/>
            </a:pPr>
            <a:endParaRPr lang="es-CO"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2571" y="2257428"/>
            <a:ext cx="5537915" cy="412055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754" y="274637"/>
            <a:ext cx="4532091" cy="6136956"/>
          </a:xfrm>
          <a:prstGeom prst="rect">
            <a:avLst/>
          </a:prstGeom>
        </p:spPr>
      </p:pic>
    </p:spTree>
    <p:extLst>
      <p:ext uri="{BB962C8B-B14F-4D97-AF65-F5344CB8AC3E}">
        <p14:creationId xmlns:p14="http://schemas.microsoft.com/office/powerpoint/2010/main" val="943124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Metodología</a:t>
            </a:r>
            <a:endParaRPr lang="es-CO" dirty="0"/>
          </a:p>
        </p:txBody>
      </p:sp>
      <p:sp>
        <p:nvSpPr>
          <p:cNvPr id="3" name="Marcador de contenido 2"/>
          <p:cNvSpPr>
            <a:spLocks noGrp="1"/>
          </p:cNvSpPr>
          <p:nvPr>
            <p:ph idx="1"/>
          </p:nvPr>
        </p:nvSpPr>
        <p:spPr/>
        <p:txBody>
          <a:bodyPr>
            <a:normAutofit/>
          </a:bodyPr>
          <a:lstStyle/>
          <a:p>
            <a:pPr marL="0" indent="0" algn="just">
              <a:buNone/>
            </a:pPr>
            <a:r>
              <a:rPr lang="es-CO" b="1" dirty="0"/>
              <a:t>ACCIONES DEL DOCENTE:</a:t>
            </a:r>
            <a:endParaRPr lang="es-CO" dirty="0"/>
          </a:p>
          <a:p>
            <a:pPr marL="0" indent="0" algn="just">
              <a:buNone/>
            </a:pPr>
            <a:endParaRPr lang="es-CO" b="1" dirty="0"/>
          </a:p>
          <a:p>
            <a:pPr algn="just">
              <a:buFont typeface="Wingdings" panose="05000000000000000000" pitchFamily="2" charset="2"/>
              <a:buChar char="ü"/>
            </a:pPr>
            <a:r>
              <a:rPr lang="es-CO" dirty="0"/>
              <a:t>Motivación constante para el desarrollo de las actividades y evaluaciones a tiempo. </a:t>
            </a:r>
          </a:p>
          <a:p>
            <a:pPr marL="0" indent="0" algn="just">
              <a:buNone/>
            </a:pPr>
            <a:endParaRPr lang="es-CO" dirty="0"/>
          </a:p>
          <a:p>
            <a:pPr algn="just">
              <a:buFont typeface="Wingdings" panose="05000000000000000000" pitchFamily="2" charset="2"/>
              <a:buChar char="ü"/>
            </a:pPr>
            <a:r>
              <a:rPr lang="es-CO" dirty="0"/>
              <a:t>Socialización sobre la importancia del desarrollo de las actividades y evaluaciones a tiempo, al igual que los planes de mejora y las evaluaciones del modulo y la acción del profesor. </a:t>
            </a:r>
          </a:p>
        </p:txBody>
      </p:sp>
      <p:sp>
        <p:nvSpPr>
          <p:cNvPr id="4" name="Marcador de contenido 2">
            <a:extLst>
              <a:ext uri="{FF2B5EF4-FFF2-40B4-BE49-F238E27FC236}">
                <a16:creationId xmlns="" xmlns:a16="http://schemas.microsoft.com/office/drawing/2014/main" id="{8A452C1A-0BF7-4F66-BDE5-33920E916A42}"/>
              </a:ext>
            </a:extLst>
          </p:cNvPr>
          <p:cNvSpPr txBox="1">
            <a:spLocks/>
          </p:cNvSpPr>
          <p:nvPr/>
        </p:nvSpPr>
        <p:spPr>
          <a:xfrm>
            <a:off x="609600" y="1713389"/>
            <a:ext cx="10972800" cy="39594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MX" dirty="0"/>
          </a:p>
          <a:p>
            <a:pPr algn="just"/>
            <a:endParaRPr lang="es-MX" dirty="0"/>
          </a:p>
          <a:p>
            <a:pPr marL="0" indent="0" algn="just">
              <a:buFont typeface="Arial"/>
              <a:buNone/>
            </a:pPr>
            <a:endParaRPr lang="es-CO" dirty="0"/>
          </a:p>
        </p:txBody>
      </p:sp>
    </p:spTree>
    <p:extLst>
      <p:ext uri="{BB962C8B-B14F-4D97-AF65-F5344CB8AC3E}">
        <p14:creationId xmlns:p14="http://schemas.microsoft.com/office/powerpoint/2010/main" val="406368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Metodología</a:t>
            </a:r>
            <a:endParaRPr lang="es-CO" dirty="0"/>
          </a:p>
        </p:txBody>
      </p:sp>
      <p:sp>
        <p:nvSpPr>
          <p:cNvPr id="3" name="Marcador de contenido 2"/>
          <p:cNvSpPr>
            <a:spLocks noGrp="1"/>
          </p:cNvSpPr>
          <p:nvPr>
            <p:ph idx="1"/>
          </p:nvPr>
        </p:nvSpPr>
        <p:spPr/>
        <p:txBody>
          <a:bodyPr>
            <a:normAutofit/>
          </a:bodyPr>
          <a:lstStyle/>
          <a:p>
            <a:pPr algn="just">
              <a:buFont typeface="Wingdings" panose="05000000000000000000" pitchFamily="2" charset="2"/>
              <a:buChar char="ü"/>
            </a:pPr>
            <a:r>
              <a:rPr lang="es-CO" dirty="0"/>
              <a:t>Desarrollo de las video clases con ampliación de la temática planteada en el módulo a través de exposición por parte del docente, con ayudas didácticas como presentación en </a:t>
            </a:r>
            <a:r>
              <a:rPr lang="es-CO" dirty="0" err="1"/>
              <a:t>power</a:t>
            </a:r>
            <a:r>
              <a:rPr lang="es-CO" dirty="0"/>
              <a:t> </a:t>
            </a:r>
            <a:r>
              <a:rPr lang="es-CO" dirty="0" err="1"/>
              <a:t>point</a:t>
            </a:r>
            <a:r>
              <a:rPr lang="es-CO" dirty="0"/>
              <a:t>, desarrollo de casos empresariales reales.</a:t>
            </a:r>
          </a:p>
          <a:p>
            <a:pPr algn="just">
              <a:buFont typeface="Wingdings" panose="05000000000000000000" pitchFamily="2" charset="2"/>
              <a:buChar char="ü"/>
            </a:pPr>
            <a:endParaRPr lang="es-CO" dirty="0"/>
          </a:p>
          <a:p>
            <a:pPr algn="just">
              <a:buFont typeface="Wingdings" panose="05000000000000000000" pitchFamily="2" charset="2"/>
              <a:buChar char="ü"/>
            </a:pPr>
            <a:r>
              <a:rPr lang="es-CO" dirty="0"/>
              <a:t>Utilización de diversas técnicas didácticas como mapas mentales.  </a:t>
            </a:r>
          </a:p>
        </p:txBody>
      </p:sp>
      <p:sp>
        <p:nvSpPr>
          <p:cNvPr id="4" name="Marcador de contenido 2">
            <a:extLst>
              <a:ext uri="{FF2B5EF4-FFF2-40B4-BE49-F238E27FC236}">
                <a16:creationId xmlns="" xmlns:a16="http://schemas.microsoft.com/office/drawing/2014/main" id="{8A452C1A-0BF7-4F66-BDE5-33920E916A42}"/>
              </a:ext>
            </a:extLst>
          </p:cNvPr>
          <p:cNvSpPr txBox="1">
            <a:spLocks/>
          </p:cNvSpPr>
          <p:nvPr/>
        </p:nvSpPr>
        <p:spPr>
          <a:xfrm>
            <a:off x="609600" y="1713389"/>
            <a:ext cx="10972800" cy="39594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MX" dirty="0"/>
          </a:p>
          <a:p>
            <a:pPr algn="just"/>
            <a:endParaRPr lang="es-MX" dirty="0"/>
          </a:p>
          <a:p>
            <a:pPr marL="0" indent="0" algn="just">
              <a:buFont typeface="Arial"/>
              <a:buNone/>
            </a:pPr>
            <a:endParaRPr lang="es-CO" dirty="0"/>
          </a:p>
        </p:txBody>
      </p:sp>
    </p:spTree>
    <p:extLst>
      <p:ext uri="{BB962C8B-B14F-4D97-AF65-F5344CB8AC3E}">
        <p14:creationId xmlns:p14="http://schemas.microsoft.com/office/powerpoint/2010/main" val="837936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Metodología</a:t>
            </a:r>
            <a:endParaRPr lang="es-CO" dirty="0"/>
          </a:p>
        </p:txBody>
      </p:sp>
      <p:sp>
        <p:nvSpPr>
          <p:cNvPr id="3" name="Marcador de contenido 2"/>
          <p:cNvSpPr>
            <a:spLocks noGrp="1"/>
          </p:cNvSpPr>
          <p:nvPr>
            <p:ph idx="1"/>
          </p:nvPr>
        </p:nvSpPr>
        <p:spPr/>
        <p:txBody>
          <a:bodyPr>
            <a:normAutofit/>
          </a:bodyPr>
          <a:lstStyle/>
          <a:p>
            <a:pPr algn="r">
              <a:buFont typeface="Wingdings" panose="05000000000000000000" pitchFamily="2" charset="2"/>
              <a:buChar char="ü"/>
            </a:pPr>
            <a:endParaRPr lang="es-CO" dirty="0"/>
          </a:p>
          <a:p>
            <a:pPr algn="just">
              <a:buFont typeface="Wingdings" panose="05000000000000000000" pitchFamily="2" charset="2"/>
              <a:buChar char="ü"/>
            </a:pPr>
            <a:r>
              <a:rPr lang="es-CO" dirty="0"/>
              <a:t>Asesoría constante a través de herramientas digitales. </a:t>
            </a:r>
          </a:p>
          <a:p>
            <a:pPr marL="0" indent="0" algn="just">
              <a:buNone/>
            </a:pPr>
            <a:endParaRPr lang="es-CO" dirty="0"/>
          </a:p>
          <a:p>
            <a:pPr algn="just">
              <a:buFont typeface="Wingdings" panose="05000000000000000000" pitchFamily="2" charset="2"/>
              <a:buChar char="ü"/>
            </a:pPr>
            <a:r>
              <a:rPr lang="es-CO" dirty="0"/>
              <a:t>Establecimientos de actividades que aportan al aprendizaje tales como historietas, ensayos, investigaciones, estudio de casos, talleres aplicativos, entre otros. </a:t>
            </a:r>
          </a:p>
        </p:txBody>
      </p:sp>
      <p:sp>
        <p:nvSpPr>
          <p:cNvPr id="4" name="Marcador de contenido 2">
            <a:extLst>
              <a:ext uri="{FF2B5EF4-FFF2-40B4-BE49-F238E27FC236}">
                <a16:creationId xmlns="" xmlns:a16="http://schemas.microsoft.com/office/drawing/2014/main" id="{8A452C1A-0BF7-4F66-BDE5-33920E916A42}"/>
              </a:ext>
            </a:extLst>
          </p:cNvPr>
          <p:cNvSpPr txBox="1">
            <a:spLocks/>
          </p:cNvSpPr>
          <p:nvPr/>
        </p:nvSpPr>
        <p:spPr>
          <a:xfrm>
            <a:off x="609600" y="1713389"/>
            <a:ext cx="10972800" cy="39594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MX" dirty="0"/>
          </a:p>
          <a:p>
            <a:pPr algn="just"/>
            <a:endParaRPr lang="es-MX" dirty="0"/>
          </a:p>
          <a:p>
            <a:pPr marL="0" indent="0" algn="just">
              <a:buFont typeface="Arial"/>
              <a:buNone/>
            </a:pPr>
            <a:endParaRPr lang="es-CO" dirty="0"/>
          </a:p>
        </p:txBody>
      </p:sp>
    </p:spTree>
    <p:extLst>
      <p:ext uri="{BB962C8B-B14F-4D97-AF65-F5344CB8AC3E}">
        <p14:creationId xmlns:p14="http://schemas.microsoft.com/office/powerpoint/2010/main" val="3872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Metodología</a:t>
            </a:r>
            <a:endParaRPr lang="es-CO" dirty="0"/>
          </a:p>
        </p:txBody>
      </p:sp>
      <p:sp>
        <p:nvSpPr>
          <p:cNvPr id="3" name="Marcador de contenido 2"/>
          <p:cNvSpPr>
            <a:spLocks noGrp="1"/>
          </p:cNvSpPr>
          <p:nvPr>
            <p:ph idx="1"/>
          </p:nvPr>
        </p:nvSpPr>
        <p:spPr/>
        <p:txBody>
          <a:bodyPr>
            <a:normAutofit fontScale="92500" lnSpcReduction="20000"/>
          </a:bodyPr>
          <a:lstStyle/>
          <a:p>
            <a:pPr marL="0" indent="0" algn="just">
              <a:buNone/>
            </a:pPr>
            <a:r>
              <a:rPr lang="es-CO" b="1" dirty="0"/>
              <a:t>ACCIONES DEL ESTUDIANTE: </a:t>
            </a:r>
          </a:p>
          <a:p>
            <a:pPr marL="0" indent="0" algn="just">
              <a:buNone/>
            </a:pPr>
            <a:endParaRPr lang="es-CO" dirty="0"/>
          </a:p>
          <a:p>
            <a:pPr marL="0" indent="0" algn="just">
              <a:buNone/>
            </a:pPr>
            <a:r>
              <a:rPr lang="es-CO" dirty="0"/>
              <a:t>Dentro de las acciones a desarrollar por los estudiantes se encontraron las siguientes:</a:t>
            </a:r>
            <a:endParaRPr lang="es-CO" b="1" dirty="0"/>
          </a:p>
          <a:p>
            <a:pPr marL="0" indent="0" algn="just">
              <a:buNone/>
            </a:pPr>
            <a:endParaRPr lang="es-CO" b="1" dirty="0"/>
          </a:p>
          <a:p>
            <a:pPr algn="just">
              <a:buFont typeface="Wingdings" panose="05000000000000000000" pitchFamily="2" charset="2"/>
              <a:buChar char="ü"/>
            </a:pPr>
            <a:r>
              <a:rPr lang="es-MX" b="0" i="0" dirty="0">
                <a:solidFill>
                  <a:srgbClr val="373A3C"/>
                </a:solidFill>
                <a:effectLst/>
                <a:latin typeface="Open Sans"/>
              </a:rPr>
              <a:t>Leer los recursos de la unidad.</a:t>
            </a:r>
          </a:p>
          <a:p>
            <a:pPr marL="0" indent="0" algn="just">
              <a:buNone/>
            </a:pPr>
            <a:endParaRPr lang="es-MX" b="0" i="0" dirty="0">
              <a:solidFill>
                <a:srgbClr val="373A3C"/>
              </a:solidFill>
              <a:effectLst/>
              <a:latin typeface="Open Sans"/>
            </a:endParaRPr>
          </a:p>
          <a:p>
            <a:pPr algn="just">
              <a:buFont typeface="Wingdings" panose="05000000000000000000" pitchFamily="2" charset="2"/>
              <a:buChar char="ü"/>
            </a:pPr>
            <a:r>
              <a:rPr lang="es-MX" dirty="0">
                <a:solidFill>
                  <a:srgbClr val="373A3C"/>
                </a:solidFill>
                <a:latin typeface="Open Sans"/>
              </a:rPr>
              <a:t>R</a:t>
            </a:r>
            <a:r>
              <a:rPr lang="es-MX" b="0" i="0" dirty="0">
                <a:solidFill>
                  <a:srgbClr val="373A3C"/>
                </a:solidFill>
                <a:effectLst/>
                <a:latin typeface="Open Sans"/>
              </a:rPr>
              <a:t>ealizar investigación del tema.</a:t>
            </a:r>
          </a:p>
          <a:p>
            <a:pPr marL="0" indent="0" algn="just">
              <a:buNone/>
            </a:pPr>
            <a:r>
              <a:rPr lang="es-MX" b="0" i="0" dirty="0">
                <a:solidFill>
                  <a:srgbClr val="373A3C"/>
                </a:solidFill>
                <a:effectLst/>
                <a:latin typeface="Open Sans"/>
              </a:rPr>
              <a:t> </a:t>
            </a:r>
          </a:p>
          <a:p>
            <a:pPr algn="just">
              <a:buFont typeface="Wingdings" panose="05000000000000000000" pitchFamily="2" charset="2"/>
              <a:buChar char="ü"/>
            </a:pPr>
            <a:r>
              <a:rPr lang="es-MX" dirty="0">
                <a:solidFill>
                  <a:srgbClr val="373A3C"/>
                </a:solidFill>
                <a:latin typeface="Open Sans"/>
              </a:rPr>
              <a:t>D</a:t>
            </a:r>
            <a:r>
              <a:rPr lang="es-MX" b="0" i="0" dirty="0">
                <a:solidFill>
                  <a:srgbClr val="373A3C"/>
                </a:solidFill>
                <a:effectLst/>
                <a:latin typeface="Open Sans"/>
              </a:rPr>
              <a:t>espejar dudas con la docente en las clases sincrónicas.</a:t>
            </a:r>
          </a:p>
          <a:p>
            <a:pPr marL="0" indent="0" algn="just">
              <a:buNone/>
            </a:pPr>
            <a:endParaRPr lang="es-CO" dirty="0"/>
          </a:p>
        </p:txBody>
      </p:sp>
      <p:sp>
        <p:nvSpPr>
          <p:cNvPr id="4" name="Marcador de contenido 2">
            <a:extLst>
              <a:ext uri="{FF2B5EF4-FFF2-40B4-BE49-F238E27FC236}">
                <a16:creationId xmlns="" xmlns:a16="http://schemas.microsoft.com/office/drawing/2014/main" id="{8A452C1A-0BF7-4F66-BDE5-33920E916A42}"/>
              </a:ext>
            </a:extLst>
          </p:cNvPr>
          <p:cNvSpPr txBox="1">
            <a:spLocks/>
          </p:cNvSpPr>
          <p:nvPr/>
        </p:nvSpPr>
        <p:spPr>
          <a:xfrm>
            <a:off x="609600" y="1713389"/>
            <a:ext cx="10972800" cy="39594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MX" dirty="0"/>
          </a:p>
          <a:p>
            <a:pPr algn="just"/>
            <a:endParaRPr lang="es-MX" dirty="0"/>
          </a:p>
          <a:p>
            <a:pPr marL="0" indent="0" algn="just">
              <a:buFont typeface="Arial"/>
              <a:buNone/>
            </a:pPr>
            <a:endParaRPr lang="es-CO" dirty="0"/>
          </a:p>
        </p:txBody>
      </p:sp>
    </p:spTree>
    <p:extLst>
      <p:ext uri="{BB962C8B-B14F-4D97-AF65-F5344CB8AC3E}">
        <p14:creationId xmlns:p14="http://schemas.microsoft.com/office/powerpoint/2010/main" val="660110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Metodología</a:t>
            </a:r>
            <a:endParaRPr lang="es-CO" dirty="0"/>
          </a:p>
        </p:txBody>
      </p:sp>
      <p:sp>
        <p:nvSpPr>
          <p:cNvPr id="3" name="Marcador de contenido 2"/>
          <p:cNvSpPr>
            <a:spLocks noGrp="1"/>
          </p:cNvSpPr>
          <p:nvPr>
            <p:ph idx="1"/>
          </p:nvPr>
        </p:nvSpPr>
        <p:spPr/>
        <p:txBody>
          <a:bodyPr>
            <a:normAutofit/>
          </a:bodyPr>
          <a:lstStyle/>
          <a:p>
            <a:pPr algn="just">
              <a:buFont typeface="Wingdings" panose="05000000000000000000" pitchFamily="2" charset="2"/>
              <a:buChar char="ü"/>
            </a:pPr>
            <a:r>
              <a:rPr lang="es-MX" b="0" i="0" dirty="0">
                <a:solidFill>
                  <a:srgbClr val="373A3C"/>
                </a:solidFill>
                <a:effectLst/>
                <a:latin typeface="Open Sans"/>
              </a:rPr>
              <a:t>Distribuir en el tiempo estableciendo un horario de estudio.</a:t>
            </a:r>
          </a:p>
          <a:p>
            <a:pPr marL="0" indent="0" algn="just">
              <a:buNone/>
            </a:pPr>
            <a:endParaRPr lang="es-MX" b="0" i="0" dirty="0">
              <a:solidFill>
                <a:srgbClr val="373A3C"/>
              </a:solidFill>
              <a:effectLst/>
              <a:latin typeface="Open Sans"/>
            </a:endParaRPr>
          </a:p>
          <a:p>
            <a:pPr algn="just">
              <a:buFont typeface="Wingdings" panose="05000000000000000000" pitchFamily="2" charset="2"/>
              <a:buChar char="ü"/>
            </a:pPr>
            <a:r>
              <a:rPr lang="es-MX" dirty="0">
                <a:solidFill>
                  <a:srgbClr val="373A3C"/>
                </a:solidFill>
                <a:latin typeface="Open Sans"/>
              </a:rPr>
              <a:t>Realizar cada una de las actividades y evaluaciones propuestas dentro de las fechas establecidas.</a:t>
            </a:r>
          </a:p>
          <a:p>
            <a:pPr marL="0" indent="0" algn="just">
              <a:buNone/>
            </a:pPr>
            <a:endParaRPr lang="es-MX" dirty="0">
              <a:solidFill>
                <a:srgbClr val="373A3C"/>
              </a:solidFill>
              <a:latin typeface="Open Sans"/>
            </a:endParaRPr>
          </a:p>
          <a:p>
            <a:pPr algn="just">
              <a:buFont typeface="Wingdings" panose="05000000000000000000" pitchFamily="2" charset="2"/>
              <a:buChar char="ü"/>
            </a:pPr>
            <a:r>
              <a:rPr lang="es-MX" b="0" i="0" dirty="0">
                <a:solidFill>
                  <a:srgbClr val="373A3C"/>
                </a:solidFill>
                <a:effectLst/>
                <a:latin typeface="Open Sans"/>
              </a:rPr>
              <a:t>Entre ot</a:t>
            </a:r>
            <a:r>
              <a:rPr lang="es-MX" dirty="0">
                <a:solidFill>
                  <a:srgbClr val="373A3C"/>
                </a:solidFill>
                <a:latin typeface="Open Sans"/>
              </a:rPr>
              <a:t>ras. </a:t>
            </a:r>
            <a:endParaRPr lang="es-MX" b="0" i="0" dirty="0">
              <a:solidFill>
                <a:srgbClr val="373A3C"/>
              </a:solidFill>
              <a:effectLst/>
              <a:latin typeface="Open Sans"/>
            </a:endParaRPr>
          </a:p>
          <a:p>
            <a:pPr algn="just">
              <a:buFont typeface="Wingdings" panose="05000000000000000000" pitchFamily="2" charset="2"/>
              <a:buChar char="ü"/>
            </a:pPr>
            <a:endParaRPr lang="es-CO" b="1" dirty="0"/>
          </a:p>
          <a:p>
            <a:pPr marL="0" indent="0" algn="just">
              <a:buNone/>
            </a:pPr>
            <a:endParaRPr lang="es-CO" dirty="0"/>
          </a:p>
        </p:txBody>
      </p:sp>
      <p:sp>
        <p:nvSpPr>
          <p:cNvPr id="4" name="Marcador de contenido 2">
            <a:extLst>
              <a:ext uri="{FF2B5EF4-FFF2-40B4-BE49-F238E27FC236}">
                <a16:creationId xmlns="" xmlns:a16="http://schemas.microsoft.com/office/drawing/2014/main" id="{8A452C1A-0BF7-4F66-BDE5-33920E916A42}"/>
              </a:ext>
            </a:extLst>
          </p:cNvPr>
          <p:cNvSpPr txBox="1">
            <a:spLocks/>
          </p:cNvSpPr>
          <p:nvPr/>
        </p:nvSpPr>
        <p:spPr>
          <a:xfrm>
            <a:off x="609600" y="1713389"/>
            <a:ext cx="10972800" cy="39594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MX" dirty="0"/>
          </a:p>
          <a:p>
            <a:pPr algn="just"/>
            <a:endParaRPr lang="es-MX" dirty="0"/>
          </a:p>
          <a:p>
            <a:pPr marL="0" indent="0" algn="just">
              <a:buFont typeface="Arial"/>
              <a:buNone/>
            </a:pPr>
            <a:endParaRPr lang="es-CO" dirty="0"/>
          </a:p>
        </p:txBody>
      </p:sp>
    </p:spTree>
    <p:extLst>
      <p:ext uri="{BB962C8B-B14F-4D97-AF65-F5344CB8AC3E}">
        <p14:creationId xmlns:p14="http://schemas.microsoft.com/office/powerpoint/2010/main" val="579796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Metodología</a:t>
            </a:r>
            <a:endParaRPr lang="es-CO" dirty="0"/>
          </a:p>
        </p:txBody>
      </p:sp>
      <p:sp>
        <p:nvSpPr>
          <p:cNvPr id="3" name="Marcador de contenido 2"/>
          <p:cNvSpPr>
            <a:spLocks noGrp="1"/>
          </p:cNvSpPr>
          <p:nvPr>
            <p:ph idx="1"/>
          </p:nvPr>
        </p:nvSpPr>
        <p:spPr>
          <a:xfrm>
            <a:off x="609600" y="1417638"/>
            <a:ext cx="10972800" cy="4525963"/>
          </a:xfrm>
        </p:spPr>
        <p:txBody>
          <a:bodyPr>
            <a:normAutofit fontScale="92500" lnSpcReduction="10000"/>
          </a:bodyPr>
          <a:lstStyle/>
          <a:p>
            <a:pPr marL="0" indent="0" algn="just">
              <a:buNone/>
            </a:pPr>
            <a:r>
              <a:rPr lang="es-CO" b="1" dirty="0"/>
              <a:t>PERTINENCIA DE LA INFORMACIÓN DEL MÓDULO:</a:t>
            </a:r>
            <a:r>
              <a:rPr lang="es-CO" dirty="0"/>
              <a:t> </a:t>
            </a:r>
          </a:p>
          <a:p>
            <a:pPr marL="0" indent="0" algn="just">
              <a:buNone/>
            </a:pPr>
            <a:endParaRPr lang="es-CO" b="1" dirty="0"/>
          </a:p>
          <a:p>
            <a:pPr marL="0" indent="0" algn="just">
              <a:buNone/>
            </a:pPr>
            <a:r>
              <a:rPr lang="es-CO" dirty="0"/>
              <a:t>Dentro de la encuesta de satisfacción del módulo el 100% de los estudiantes asignados al mismo consideran entre excelente y bueno los siguientes aspectos: </a:t>
            </a:r>
          </a:p>
          <a:p>
            <a:pPr marL="0" indent="0" algn="just">
              <a:buNone/>
            </a:pPr>
            <a:endParaRPr lang="es-CO" dirty="0"/>
          </a:p>
          <a:p>
            <a:pPr algn="just">
              <a:buFont typeface="Wingdings" panose="05000000000000000000" pitchFamily="2" charset="2"/>
              <a:buChar char="ü"/>
            </a:pPr>
            <a:r>
              <a:rPr lang="es-MX" b="0" i="0" dirty="0">
                <a:effectLst/>
              </a:rPr>
              <a:t>El módulo </a:t>
            </a:r>
            <a:r>
              <a:rPr lang="es-MX" dirty="0"/>
              <a:t>es significativo y pertinente.</a:t>
            </a:r>
          </a:p>
          <a:p>
            <a:pPr marL="0" indent="0" algn="just">
              <a:buNone/>
            </a:pPr>
            <a:endParaRPr lang="es-MX" dirty="0"/>
          </a:p>
          <a:p>
            <a:pPr algn="just">
              <a:buFont typeface="Wingdings" panose="05000000000000000000" pitchFamily="2" charset="2"/>
              <a:buChar char="ü"/>
            </a:pPr>
            <a:r>
              <a:rPr lang="es-MX" dirty="0"/>
              <a:t>El módulo responde al desempeño profesional.</a:t>
            </a:r>
            <a:endParaRPr lang="es-CO" dirty="0"/>
          </a:p>
          <a:p>
            <a:pPr marL="0" indent="0" algn="just">
              <a:buNone/>
            </a:pPr>
            <a:endParaRPr lang="es-CO" dirty="0"/>
          </a:p>
          <a:p>
            <a:pPr algn="just">
              <a:buFont typeface="Wingdings" panose="05000000000000000000" pitchFamily="2" charset="2"/>
              <a:buChar char="ü"/>
            </a:pPr>
            <a:endParaRPr lang="es-CO" b="1" dirty="0"/>
          </a:p>
          <a:p>
            <a:pPr marL="0" indent="0" algn="just">
              <a:buNone/>
            </a:pPr>
            <a:endParaRPr lang="es-CO" dirty="0"/>
          </a:p>
        </p:txBody>
      </p:sp>
      <p:sp>
        <p:nvSpPr>
          <p:cNvPr id="4" name="Marcador de contenido 2">
            <a:extLst>
              <a:ext uri="{FF2B5EF4-FFF2-40B4-BE49-F238E27FC236}">
                <a16:creationId xmlns="" xmlns:a16="http://schemas.microsoft.com/office/drawing/2014/main" id="{8A452C1A-0BF7-4F66-BDE5-33920E916A42}"/>
              </a:ext>
            </a:extLst>
          </p:cNvPr>
          <p:cNvSpPr txBox="1">
            <a:spLocks/>
          </p:cNvSpPr>
          <p:nvPr/>
        </p:nvSpPr>
        <p:spPr>
          <a:xfrm>
            <a:off x="609600" y="1713389"/>
            <a:ext cx="10972800" cy="39594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MX" dirty="0"/>
          </a:p>
          <a:p>
            <a:pPr algn="just"/>
            <a:endParaRPr lang="es-MX" dirty="0"/>
          </a:p>
          <a:p>
            <a:pPr marL="0" indent="0" algn="just">
              <a:buFont typeface="Arial"/>
              <a:buNone/>
            </a:pPr>
            <a:endParaRPr lang="es-CO" dirty="0"/>
          </a:p>
        </p:txBody>
      </p:sp>
    </p:spTree>
    <p:extLst>
      <p:ext uri="{BB962C8B-B14F-4D97-AF65-F5344CB8AC3E}">
        <p14:creationId xmlns:p14="http://schemas.microsoft.com/office/powerpoint/2010/main" val="1498183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Metodología</a:t>
            </a:r>
            <a:endParaRPr lang="es-CO" dirty="0"/>
          </a:p>
        </p:txBody>
      </p:sp>
      <p:sp>
        <p:nvSpPr>
          <p:cNvPr id="3" name="Marcador de contenido 2"/>
          <p:cNvSpPr>
            <a:spLocks noGrp="1"/>
          </p:cNvSpPr>
          <p:nvPr>
            <p:ph idx="1"/>
          </p:nvPr>
        </p:nvSpPr>
        <p:spPr>
          <a:xfrm>
            <a:off x="609600" y="1417638"/>
            <a:ext cx="10972800" cy="4525963"/>
          </a:xfrm>
        </p:spPr>
        <p:txBody>
          <a:bodyPr>
            <a:normAutofit lnSpcReduction="10000"/>
          </a:bodyPr>
          <a:lstStyle/>
          <a:p>
            <a:pPr algn="just">
              <a:buFont typeface="Wingdings" panose="05000000000000000000" pitchFamily="2" charset="2"/>
              <a:buChar char="ü"/>
            </a:pPr>
            <a:r>
              <a:rPr lang="es-MX" b="0" i="0" dirty="0">
                <a:effectLst/>
              </a:rPr>
              <a:t>Los contenidos son coherentes con el desar</a:t>
            </a:r>
            <a:r>
              <a:rPr lang="es-MX" dirty="0"/>
              <a:t>rollo de la competencia. </a:t>
            </a:r>
          </a:p>
          <a:p>
            <a:pPr algn="just">
              <a:buFont typeface="Wingdings" panose="05000000000000000000" pitchFamily="2" charset="2"/>
              <a:buChar char="ü"/>
            </a:pPr>
            <a:endParaRPr lang="es-MX" dirty="0"/>
          </a:p>
          <a:p>
            <a:pPr algn="just">
              <a:buFont typeface="Wingdings" panose="05000000000000000000" pitchFamily="2" charset="2"/>
              <a:buChar char="ü"/>
            </a:pPr>
            <a:r>
              <a:rPr lang="es-MX" dirty="0"/>
              <a:t>Durante el desarrollo del módulo se hace uso de los nuevos saberes en la comprensión en el contexto, social y productivo, posibilitando la resolución de problemas. </a:t>
            </a:r>
          </a:p>
          <a:p>
            <a:pPr algn="just">
              <a:buFont typeface="Wingdings" panose="05000000000000000000" pitchFamily="2" charset="2"/>
              <a:buChar char="ü"/>
            </a:pPr>
            <a:endParaRPr lang="es-MX" dirty="0"/>
          </a:p>
          <a:p>
            <a:pPr algn="just">
              <a:buFont typeface="Wingdings" panose="05000000000000000000" pitchFamily="2" charset="2"/>
              <a:buChar char="ü"/>
            </a:pPr>
            <a:r>
              <a:rPr lang="es-MX" dirty="0"/>
              <a:t>Los materiales usados promovieron el desarrollo de cada una de las actividades. </a:t>
            </a:r>
            <a:endParaRPr lang="es-CO" dirty="0"/>
          </a:p>
          <a:p>
            <a:pPr marL="0" indent="0" algn="just">
              <a:buNone/>
            </a:pPr>
            <a:endParaRPr lang="es-CO" dirty="0"/>
          </a:p>
          <a:p>
            <a:pPr algn="just">
              <a:buFont typeface="Wingdings" panose="05000000000000000000" pitchFamily="2" charset="2"/>
              <a:buChar char="ü"/>
            </a:pPr>
            <a:endParaRPr lang="es-CO" b="1" dirty="0"/>
          </a:p>
          <a:p>
            <a:pPr marL="0" indent="0" algn="just">
              <a:buNone/>
            </a:pPr>
            <a:endParaRPr lang="es-CO" dirty="0"/>
          </a:p>
        </p:txBody>
      </p:sp>
      <p:sp>
        <p:nvSpPr>
          <p:cNvPr id="4" name="Marcador de contenido 2">
            <a:extLst>
              <a:ext uri="{FF2B5EF4-FFF2-40B4-BE49-F238E27FC236}">
                <a16:creationId xmlns="" xmlns:a16="http://schemas.microsoft.com/office/drawing/2014/main" id="{8A452C1A-0BF7-4F66-BDE5-33920E916A42}"/>
              </a:ext>
            </a:extLst>
          </p:cNvPr>
          <p:cNvSpPr txBox="1">
            <a:spLocks/>
          </p:cNvSpPr>
          <p:nvPr/>
        </p:nvSpPr>
        <p:spPr>
          <a:xfrm>
            <a:off x="609600" y="1713389"/>
            <a:ext cx="10972800" cy="39594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MX" dirty="0"/>
          </a:p>
          <a:p>
            <a:pPr algn="just"/>
            <a:endParaRPr lang="es-MX" dirty="0"/>
          </a:p>
          <a:p>
            <a:pPr marL="0" indent="0" algn="just">
              <a:buFont typeface="Arial"/>
              <a:buNone/>
            </a:pPr>
            <a:endParaRPr lang="es-CO" dirty="0"/>
          </a:p>
        </p:txBody>
      </p:sp>
    </p:spTree>
    <p:extLst>
      <p:ext uri="{BB962C8B-B14F-4D97-AF65-F5344CB8AC3E}">
        <p14:creationId xmlns:p14="http://schemas.microsoft.com/office/powerpoint/2010/main" val="719449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Impacto</a:t>
            </a:r>
            <a:endParaRPr lang="es-CO" dirty="0"/>
          </a:p>
        </p:txBody>
      </p:sp>
      <p:sp>
        <p:nvSpPr>
          <p:cNvPr id="4" name="Marcador de contenido 2"/>
          <p:cNvSpPr txBox="1">
            <a:spLocks/>
          </p:cNvSpPr>
          <p:nvPr/>
        </p:nvSpPr>
        <p:spPr>
          <a:xfrm>
            <a:off x="898635" y="1600201"/>
            <a:ext cx="10212710" cy="33619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CO" dirty="0"/>
              <a:t> </a:t>
            </a:r>
          </a:p>
        </p:txBody>
      </p:sp>
      <p:sp>
        <p:nvSpPr>
          <p:cNvPr id="5" name="Marcador de contenido 2">
            <a:extLst>
              <a:ext uri="{FF2B5EF4-FFF2-40B4-BE49-F238E27FC236}">
                <a16:creationId xmlns="" xmlns:a16="http://schemas.microsoft.com/office/drawing/2014/main" id="{285C85F7-EB4D-42DB-BE26-E7940F338894}"/>
              </a:ext>
            </a:extLst>
          </p:cNvPr>
          <p:cNvSpPr>
            <a:spLocks noGrp="1"/>
          </p:cNvSpPr>
          <p:nvPr>
            <p:ph idx="1"/>
          </p:nvPr>
        </p:nvSpPr>
        <p:spPr>
          <a:xfrm>
            <a:off x="691081" y="2706987"/>
            <a:ext cx="10972800" cy="1079625"/>
          </a:xfrm>
        </p:spPr>
        <p:txBody>
          <a:bodyPr>
            <a:normAutofit/>
          </a:bodyPr>
          <a:lstStyle/>
          <a:p>
            <a:pPr marL="0" indent="0" algn="ctr">
              <a:buNone/>
            </a:pPr>
            <a:r>
              <a:rPr lang="es-MX" dirty="0"/>
              <a:t>Aprobación de los módulos por el 100% de los estudiantes matriculados.</a:t>
            </a:r>
          </a:p>
          <a:p>
            <a:pPr algn="ctr"/>
            <a:endParaRPr lang="es-MX" dirty="0"/>
          </a:p>
          <a:p>
            <a:pPr algn="ctr"/>
            <a:endParaRPr lang="es-CO" dirty="0"/>
          </a:p>
        </p:txBody>
      </p:sp>
    </p:spTree>
    <p:extLst>
      <p:ext uri="{BB962C8B-B14F-4D97-AF65-F5344CB8AC3E}">
        <p14:creationId xmlns:p14="http://schemas.microsoft.com/office/powerpoint/2010/main" val="1453049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Evidencias recolectadas</a:t>
            </a:r>
            <a:endParaRPr lang="es-CO" dirty="0"/>
          </a:p>
        </p:txBody>
      </p:sp>
      <p:pic>
        <p:nvPicPr>
          <p:cNvPr id="4" name="Imagen 3">
            <a:extLst>
              <a:ext uri="{FF2B5EF4-FFF2-40B4-BE49-F238E27FC236}">
                <a16:creationId xmlns="" xmlns:a16="http://schemas.microsoft.com/office/drawing/2014/main" id="{C860DC18-2320-4EB5-BFD0-BE1A6DF77DEC}"/>
              </a:ext>
            </a:extLst>
          </p:cNvPr>
          <p:cNvPicPr>
            <a:picLocks noChangeAspect="1"/>
          </p:cNvPicPr>
          <p:nvPr/>
        </p:nvPicPr>
        <p:blipFill rotWithShape="1">
          <a:blip r:embed="rId2"/>
          <a:srcRect l="1173" t="10597" r="3781" b="4470"/>
          <a:stretch/>
        </p:blipFill>
        <p:spPr>
          <a:xfrm>
            <a:off x="609600" y="1602419"/>
            <a:ext cx="5033640" cy="2530136"/>
          </a:xfrm>
          <a:prstGeom prst="rect">
            <a:avLst/>
          </a:prstGeom>
        </p:spPr>
      </p:pic>
      <p:pic>
        <p:nvPicPr>
          <p:cNvPr id="8" name="Imagen 7">
            <a:extLst>
              <a:ext uri="{FF2B5EF4-FFF2-40B4-BE49-F238E27FC236}">
                <a16:creationId xmlns="" xmlns:a16="http://schemas.microsoft.com/office/drawing/2014/main" id="{088FAD74-C455-4272-950D-20D70893203D}"/>
              </a:ext>
            </a:extLst>
          </p:cNvPr>
          <p:cNvPicPr>
            <a:picLocks noChangeAspect="1"/>
          </p:cNvPicPr>
          <p:nvPr/>
        </p:nvPicPr>
        <p:blipFill rotWithShape="1">
          <a:blip r:embed="rId3"/>
          <a:srcRect l="2403" t="10874" r="3131" b="32815"/>
          <a:stretch/>
        </p:blipFill>
        <p:spPr>
          <a:xfrm>
            <a:off x="5868947" y="1600134"/>
            <a:ext cx="5325795" cy="2226580"/>
          </a:xfrm>
          <a:prstGeom prst="rect">
            <a:avLst/>
          </a:prstGeom>
        </p:spPr>
      </p:pic>
      <p:pic>
        <p:nvPicPr>
          <p:cNvPr id="6" name="Imagen 5">
            <a:extLst>
              <a:ext uri="{FF2B5EF4-FFF2-40B4-BE49-F238E27FC236}">
                <a16:creationId xmlns="" xmlns:a16="http://schemas.microsoft.com/office/drawing/2014/main" id="{E012F0FA-FBDC-4B7E-9965-99A54023C2B9}"/>
              </a:ext>
            </a:extLst>
          </p:cNvPr>
          <p:cNvPicPr>
            <a:picLocks noChangeAspect="1"/>
          </p:cNvPicPr>
          <p:nvPr/>
        </p:nvPicPr>
        <p:blipFill rotWithShape="1">
          <a:blip r:embed="rId4"/>
          <a:srcRect l="2403" t="10745" r="3228" b="16480"/>
          <a:stretch/>
        </p:blipFill>
        <p:spPr>
          <a:xfrm>
            <a:off x="2952632" y="3649161"/>
            <a:ext cx="5832629" cy="2530136"/>
          </a:xfrm>
          <a:prstGeom prst="rect">
            <a:avLst/>
          </a:prstGeom>
        </p:spPr>
      </p:pic>
    </p:spTree>
    <p:extLst>
      <p:ext uri="{BB962C8B-B14F-4D97-AF65-F5344CB8AC3E}">
        <p14:creationId xmlns:p14="http://schemas.microsoft.com/office/powerpoint/2010/main" val="213114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Evidencias recolectadas</a:t>
            </a:r>
            <a:endParaRPr lang="es-CO" dirty="0"/>
          </a:p>
        </p:txBody>
      </p:sp>
      <p:pic>
        <p:nvPicPr>
          <p:cNvPr id="5" name="Imagen 4">
            <a:extLst>
              <a:ext uri="{FF2B5EF4-FFF2-40B4-BE49-F238E27FC236}">
                <a16:creationId xmlns="" xmlns:a16="http://schemas.microsoft.com/office/drawing/2014/main" id="{593BE5A5-5C4B-437B-B1B7-336EF2AC7E10}"/>
              </a:ext>
            </a:extLst>
          </p:cNvPr>
          <p:cNvPicPr>
            <a:picLocks noChangeAspect="1"/>
          </p:cNvPicPr>
          <p:nvPr/>
        </p:nvPicPr>
        <p:blipFill rotWithShape="1">
          <a:blip r:embed="rId2"/>
          <a:srcRect l="2550" t="10873" r="3228" b="37346"/>
          <a:stretch/>
        </p:blipFill>
        <p:spPr>
          <a:xfrm>
            <a:off x="804908" y="1527362"/>
            <a:ext cx="5387976" cy="2610900"/>
          </a:xfrm>
          <a:prstGeom prst="rect">
            <a:avLst/>
          </a:prstGeom>
        </p:spPr>
      </p:pic>
      <p:pic>
        <p:nvPicPr>
          <p:cNvPr id="9" name="Imagen 8">
            <a:extLst>
              <a:ext uri="{FF2B5EF4-FFF2-40B4-BE49-F238E27FC236}">
                <a16:creationId xmlns="" xmlns:a16="http://schemas.microsoft.com/office/drawing/2014/main" id="{16B0A112-B813-40F7-921A-6CF89D85EFCC}"/>
              </a:ext>
            </a:extLst>
          </p:cNvPr>
          <p:cNvPicPr>
            <a:picLocks noChangeAspect="1"/>
          </p:cNvPicPr>
          <p:nvPr/>
        </p:nvPicPr>
        <p:blipFill rotWithShape="1">
          <a:blip r:embed="rId3"/>
          <a:srcRect l="2330" t="11392" r="3641" b="7703"/>
          <a:stretch/>
        </p:blipFill>
        <p:spPr>
          <a:xfrm>
            <a:off x="2949577" y="3536869"/>
            <a:ext cx="5391705" cy="2609563"/>
          </a:xfrm>
          <a:prstGeom prst="rect">
            <a:avLst/>
          </a:prstGeom>
        </p:spPr>
      </p:pic>
      <p:pic>
        <p:nvPicPr>
          <p:cNvPr id="11" name="Imagen 10">
            <a:extLst>
              <a:ext uri="{FF2B5EF4-FFF2-40B4-BE49-F238E27FC236}">
                <a16:creationId xmlns="" xmlns:a16="http://schemas.microsoft.com/office/drawing/2014/main" id="{AFB242C8-4FEA-4F9E-A8FA-5202063DC255}"/>
              </a:ext>
            </a:extLst>
          </p:cNvPr>
          <p:cNvPicPr>
            <a:picLocks noChangeAspect="1"/>
          </p:cNvPicPr>
          <p:nvPr/>
        </p:nvPicPr>
        <p:blipFill rotWithShape="1">
          <a:blip r:embed="rId4"/>
          <a:srcRect l="1894" t="13333" r="25873" b="10376"/>
          <a:stretch/>
        </p:blipFill>
        <p:spPr>
          <a:xfrm>
            <a:off x="6347533" y="1527362"/>
            <a:ext cx="4776187" cy="2837533"/>
          </a:xfrm>
          <a:prstGeom prst="rect">
            <a:avLst/>
          </a:prstGeom>
        </p:spPr>
      </p:pic>
    </p:spTree>
    <p:extLst>
      <p:ext uri="{BB962C8B-B14F-4D97-AF65-F5344CB8AC3E}">
        <p14:creationId xmlns:p14="http://schemas.microsoft.com/office/powerpoint/2010/main" val="1958498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Identificación</a:t>
            </a:r>
            <a:endParaRPr lang="es-CO" dirty="0"/>
          </a:p>
        </p:txBody>
      </p:sp>
      <p:sp>
        <p:nvSpPr>
          <p:cNvPr id="4" name="Marcador de contenido 2">
            <a:extLst>
              <a:ext uri="{FF2B5EF4-FFF2-40B4-BE49-F238E27FC236}">
                <a16:creationId xmlns="" xmlns:a16="http://schemas.microsoft.com/office/drawing/2014/main" id="{E0C76AB9-7D57-444C-96A1-EAE220B9671F}"/>
              </a:ext>
            </a:extLst>
          </p:cNvPr>
          <p:cNvSpPr txBox="1">
            <a:spLocks/>
          </p:cNvSpPr>
          <p:nvPr/>
        </p:nvSpPr>
        <p:spPr>
          <a:xfrm>
            <a:off x="762000" y="1752601"/>
            <a:ext cx="109728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s-MX" b="1" dirty="0"/>
              <a:t>MÓDULOS: </a:t>
            </a:r>
          </a:p>
          <a:p>
            <a:pPr marL="0" indent="0" algn="ctr">
              <a:buFont typeface="Arial"/>
              <a:buNone/>
            </a:pPr>
            <a:r>
              <a:rPr lang="es-MX" b="1" dirty="0"/>
              <a:t>ELECTIVA TECNOLÓGICA II – GESTIÓN DE CALIDAD </a:t>
            </a:r>
          </a:p>
          <a:p>
            <a:pPr marL="0" indent="0" algn="ctr">
              <a:buFont typeface="Arial"/>
              <a:buNone/>
            </a:pPr>
            <a:r>
              <a:rPr lang="es-MX" b="1" dirty="0"/>
              <a:t>TEG. EN GESTIÓN EMPRESARIAL</a:t>
            </a:r>
          </a:p>
          <a:p>
            <a:pPr marL="0" indent="0" algn="ctr">
              <a:buFont typeface="Arial"/>
              <a:buNone/>
            </a:pPr>
            <a:endParaRPr lang="es-MX" b="1" dirty="0"/>
          </a:p>
          <a:p>
            <a:pPr marL="0" indent="0" algn="ctr">
              <a:buFont typeface="Arial"/>
              <a:buNone/>
            </a:pPr>
            <a:r>
              <a:rPr lang="es-MX" b="1" dirty="0"/>
              <a:t>ESTRATEGIAS DE ENSEÑANZA EN GESTIÓN DE CALIDAD</a:t>
            </a:r>
          </a:p>
          <a:p>
            <a:pPr marL="0" indent="0" algn="ctr">
              <a:buFont typeface="Arial"/>
              <a:buNone/>
            </a:pPr>
            <a:endParaRPr lang="es-MX" b="1" dirty="0"/>
          </a:p>
          <a:p>
            <a:pPr marL="0" indent="0" algn="ctr">
              <a:buFont typeface="Arial"/>
              <a:buNone/>
            </a:pPr>
            <a:endParaRPr lang="es-MX" b="1" dirty="0"/>
          </a:p>
          <a:p>
            <a:pPr marL="0" indent="0" algn="ctr">
              <a:buFont typeface="Arial"/>
              <a:buNone/>
            </a:pPr>
            <a:endParaRPr lang="es-CO" b="1" dirty="0"/>
          </a:p>
        </p:txBody>
      </p:sp>
    </p:spTree>
    <p:extLst>
      <p:ext uri="{BB962C8B-B14F-4D97-AF65-F5344CB8AC3E}">
        <p14:creationId xmlns:p14="http://schemas.microsoft.com/office/powerpoint/2010/main" val="1836653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150351"/>
            <a:ext cx="10252364" cy="1143000"/>
          </a:xfrm>
        </p:spPr>
        <p:txBody>
          <a:bodyPr/>
          <a:lstStyle/>
          <a:p>
            <a:pPr algn="r"/>
            <a:r>
              <a:rPr lang="es-ES_tradnl" dirty="0">
                <a:solidFill>
                  <a:srgbClr val="002060"/>
                </a:solidFill>
              </a:rPr>
              <a:t>Evidencias recolectadas</a:t>
            </a:r>
            <a:endParaRPr lang="es-CO" dirty="0"/>
          </a:p>
        </p:txBody>
      </p:sp>
      <p:pic>
        <p:nvPicPr>
          <p:cNvPr id="17" name="Imagen 16">
            <a:extLst>
              <a:ext uri="{FF2B5EF4-FFF2-40B4-BE49-F238E27FC236}">
                <a16:creationId xmlns="" xmlns:a16="http://schemas.microsoft.com/office/drawing/2014/main" id="{F6A0274E-B810-4CC3-AD1F-A54008354C4A}"/>
              </a:ext>
            </a:extLst>
          </p:cNvPr>
          <p:cNvPicPr>
            <a:picLocks noChangeAspect="1"/>
          </p:cNvPicPr>
          <p:nvPr/>
        </p:nvPicPr>
        <p:blipFill>
          <a:blip r:embed="rId2"/>
          <a:stretch>
            <a:fillRect/>
          </a:stretch>
        </p:blipFill>
        <p:spPr>
          <a:xfrm>
            <a:off x="1170382" y="1143000"/>
            <a:ext cx="3707584" cy="4856086"/>
          </a:xfrm>
          <a:prstGeom prst="rect">
            <a:avLst/>
          </a:prstGeom>
        </p:spPr>
      </p:pic>
      <p:pic>
        <p:nvPicPr>
          <p:cNvPr id="18" name="Imagen 17">
            <a:extLst>
              <a:ext uri="{FF2B5EF4-FFF2-40B4-BE49-F238E27FC236}">
                <a16:creationId xmlns="" xmlns:a16="http://schemas.microsoft.com/office/drawing/2014/main" id="{F71E81AC-DECF-41B7-A185-2BD777099E44}"/>
              </a:ext>
            </a:extLst>
          </p:cNvPr>
          <p:cNvPicPr>
            <a:picLocks noChangeAspect="1"/>
          </p:cNvPicPr>
          <p:nvPr/>
        </p:nvPicPr>
        <p:blipFill>
          <a:blip r:embed="rId3"/>
          <a:stretch>
            <a:fillRect/>
          </a:stretch>
        </p:blipFill>
        <p:spPr>
          <a:xfrm>
            <a:off x="6161333" y="1071408"/>
            <a:ext cx="3706354" cy="4927678"/>
          </a:xfrm>
          <a:prstGeom prst="rect">
            <a:avLst/>
          </a:prstGeom>
        </p:spPr>
      </p:pic>
    </p:spTree>
    <p:extLst>
      <p:ext uri="{BB962C8B-B14F-4D97-AF65-F5344CB8AC3E}">
        <p14:creationId xmlns:p14="http://schemas.microsoft.com/office/powerpoint/2010/main" val="1995003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Evidencias recolectadas</a:t>
            </a:r>
            <a:endParaRPr lang="es-CO" dirty="0"/>
          </a:p>
        </p:txBody>
      </p:sp>
      <p:pic>
        <p:nvPicPr>
          <p:cNvPr id="6" name="Imagen 5">
            <a:extLst>
              <a:ext uri="{FF2B5EF4-FFF2-40B4-BE49-F238E27FC236}">
                <a16:creationId xmlns="" xmlns:a16="http://schemas.microsoft.com/office/drawing/2014/main" id="{49CBD13C-14D5-4F64-A689-F50B99B79C72}"/>
              </a:ext>
            </a:extLst>
          </p:cNvPr>
          <p:cNvPicPr>
            <a:picLocks noChangeAspect="1"/>
          </p:cNvPicPr>
          <p:nvPr/>
        </p:nvPicPr>
        <p:blipFill rotWithShape="1">
          <a:blip r:embed="rId2"/>
          <a:srcRect t="5826" r="1190" b="8608"/>
          <a:stretch/>
        </p:blipFill>
        <p:spPr>
          <a:xfrm>
            <a:off x="1719308" y="1518082"/>
            <a:ext cx="8753383" cy="4263808"/>
          </a:xfrm>
          <a:prstGeom prst="rect">
            <a:avLst/>
          </a:prstGeom>
        </p:spPr>
      </p:pic>
    </p:spTree>
    <p:extLst>
      <p:ext uri="{BB962C8B-B14F-4D97-AF65-F5344CB8AC3E}">
        <p14:creationId xmlns:p14="http://schemas.microsoft.com/office/powerpoint/2010/main" val="1357223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Evidencias recolectadas</a:t>
            </a:r>
            <a:endParaRPr lang="es-CO" dirty="0"/>
          </a:p>
        </p:txBody>
      </p:sp>
      <p:pic>
        <p:nvPicPr>
          <p:cNvPr id="4" name="Imagen 3">
            <a:extLst>
              <a:ext uri="{FF2B5EF4-FFF2-40B4-BE49-F238E27FC236}">
                <a16:creationId xmlns="" xmlns:a16="http://schemas.microsoft.com/office/drawing/2014/main" id="{AE2C96D1-F5F4-40F6-A339-8C9A0397D1B7}"/>
              </a:ext>
            </a:extLst>
          </p:cNvPr>
          <p:cNvPicPr>
            <a:picLocks noChangeAspect="1"/>
          </p:cNvPicPr>
          <p:nvPr/>
        </p:nvPicPr>
        <p:blipFill rotWithShape="1">
          <a:blip r:embed="rId2"/>
          <a:srcRect t="14925" r="1117" b="8220"/>
          <a:stretch/>
        </p:blipFill>
        <p:spPr>
          <a:xfrm>
            <a:off x="1701553" y="1589102"/>
            <a:ext cx="8788893" cy="3842378"/>
          </a:xfrm>
          <a:prstGeom prst="rect">
            <a:avLst/>
          </a:prstGeom>
        </p:spPr>
      </p:pic>
    </p:spTree>
    <p:extLst>
      <p:ext uri="{BB962C8B-B14F-4D97-AF65-F5344CB8AC3E}">
        <p14:creationId xmlns:p14="http://schemas.microsoft.com/office/powerpoint/2010/main" val="286553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Referencias bibliográficas</a:t>
            </a:r>
            <a:endParaRPr lang="es-CO" dirty="0"/>
          </a:p>
        </p:txBody>
      </p:sp>
      <p:sp>
        <p:nvSpPr>
          <p:cNvPr id="4" name="CuadroTexto 3">
            <a:extLst>
              <a:ext uri="{FF2B5EF4-FFF2-40B4-BE49-F238E27FC236}">
                <a16:creationId xmlns="" xmlns:a16="http://schemas.microsoft.com/office/drawing/2014/main" id="{47D2824B-9FBE-4162-9E87-42EC77351C44}"/>
              </a:ext>
            </a:extLst>
          </p:cNvPr>
          <p:cNvSpPr txBox="1"/>
          <p:nvPr/>
        </p:nvSpPr>
        <p:spPr>
          <a:xfrm>
            <a:off x="710215" y="1886478"/>
            <a:ext cx="10342484" cy="4031873"/>
          </a:xfrm>
          <a:prstGeom prst="rect">
            <a:avLst/>
          </a:prstGeom>
          <a:noFill/>
        </p:spPr>
        <p:txBody>
          <a:bodyPr wrap="square">
            <a:spAutoFit/>
          </a:bodyPr>
          <a:lstStyle/>
          <a:p>
            <a:pPr algn="just"/>
            <a:r>
              <a:rPr lang="es-MX" sz="3200" dirty="0"/>
              <a:t>Módulo de Planeación en Servicios de Salud. Recuperado de: </a:t>
            </a:r>
            <a:r>
              <a:rPr lang="es-MX" sz="3200" dirty="0">
                <a:hlinkClick r:id="rId2"/>
              </a:rPr>
              <a:t>http://aula2020.fitec.edu.co/course/view.php?id=444&amp;section=2</a:t>
            </a:r>
            <a:r>
              <a:rPr lang="es-MX" sz="3200" dirty="0"/>
              <a:t> </a:t>
            </a:r>
          </a:p>
          <a:p>
            <a:pPr algn="just"/>
            <a:endParaRPr lang="es-MX" sz="3200" dirty="0"/>
          </a:p>
          <a:p>
            <a:pPr algn="just"/>
            <a:r>
              <a:rPr lang="es-MX" sz="3200" dirty="0"/>
              <a:t>Módulo de Electiva Tecnológica II (Herramientas de Gestión Empresarial. Recuperado de: </a:t>
            </a:r>
            <a:r>
              <a:rPr lang="es-MX" sz="3200" dirty="0">
                <a:hlinkClick r:id="rId3"/>
              </a:rPr>
              <a:t>http://aula2020.fitec.edu.co/course/format/fitec/evaluation_process.php?id=526</a:t>
            </a:r>
            <a:r>
              <a:rPr lang="es-MX" sz="3200" dirty="0"/>
              <a:t> </a:t>
            </a:r>
          </a:p>
        </p:txBody>
      </p:sp>
    </p:spTree>
    <p:extLst>
      <p:ext uri="{BB962C8B-B14F-4D97-AF65-F5344CB8AC3E}">
        <p14:creationId xmlns:p14="http://schemas.microsoft.com/office/powerpoint/2010/main" val="1446371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65511" y="477837"/>
            <a:ext cx="3545109" cy="1982791"/>
          </a:xfrm>
        </p:spPr>
        <p:txBody>
          <a:bodyPr>
            <a:normAutofit fontScale="90000"/>
          </a:bodyPr>
          <a:lstStyle/>
          <a:p>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Experiencias significativas</a:t>
            </a:r>
            <a:b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s-E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2020-2</a:t>
            </a:r>
            <a:endPar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Marcador de contenido 2"/>
          <p:cNvSpPr>
            <a:spLocks noGrp="1"/>
          </p:cNvSpPr>
          <p:nvPr>
            <p:ph sz="half" idx="1"/>
          </p:nvPr>
        </p:nvSpPr>
        <p:spPr>
          <a:xfrm rot="3726268">
            <a:off x="609600" y="1600201"/>
            <a:ext cx="5384800" cy="4525963"/>
          </a:xfrm>
        </p:spPr>
        <p:txBody>
          <a:bodyPr vert="vert270"/>
          <a:lstStyle/>
          <a:p>
            <a:endParaRPr lang="es-CO" b="1" dirty="0" smtClean="0"/>
          </a:p>
          <a:p>
            <a:pPr marL="0" indent="0">
              <a:buNone/>
            </a:pPr>
            <a:endParaRPr lang="es-CO"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2571" y="2257428"/>
            <a:ext cx="5537915" cy="412055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754" y="274637"/>
            <a:ext cx="4532091" cy="6136956"/>
          </a:xfrm>
          <a:prstGeom prst="rect">
            <a:avLst/>
          </a:prstGeom>
        </p:spPr>
      </p:pic>
    </p:spTree>
    <p:extLst>
      <p:ext uri="{BB962C8B-B14F-4D97-AF65-F5344CB8AC3E}">
        <p14:creationId xmlns:p14="http://schemas.microsoft.com/office/powerpoint/2010/main" val="5283458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1678676"/>
            <a:ext cx="10363200" cy="3575712"/>
          </a:xfrm>
        </p:spPr>
        <p:txBody>
          <a:bodyPr>
            <a:normAutofit/>
          </a:bodyPr>
          <a:lstStyle/>
          <a:p>
            <a:r>
              <a:rPr lang="es-ES_tradnl" b="1" dirty="0" smtClean="0">
                <a:solidFill>
                  <a:srgbClr val="002060"/>
                </a:solidFill>
              </a:rPr>
              <a:t>EXPERIENCIAS SIGNIFICATIVAS</a:t>
            </a:r>
            <a:br>
              <a:rPr lang="es-ES_tradnl" b="1" dirty="0" smtClean="0">
                <a:solidFill>
                  <a:srgbClr val="002060"/>
                </a:solidFill>
              </a:rPr>
            </a:br>
            <a:r>
              <a:rPr lang="es-ES_tradnl" b="1" dirty="0" smtClean="0">
                <a:solidFill>
                  <a:srgbClr val="002060"/>
                </a:solidFill>
              </a:rPr>
              <a:t/>
            </a:r>
            <a:br>
              <a:rPr lang="es-ES_tradnl" b="1" dirty="0" smtClean="0">
                <a:solidFill>
                  <a:srgbClr val="002060"/>
                </a:solidFill>
              </a:rPr>
            </a:br>
            <a:r>
              <a:rPr lang="es-ES_tradnl" b="1" dirty="0" smtClean="0">
                <a:solidFill>
                  <a:srgbClr val="002060"/>
                </a:solidFill>
              </a:rPr>
              <a:t>EL TRABAJO EN EQUIPO VS DESERCION</a:t>
            </a:r>
            <a:endParaRPr lang="es-CO" b="1" dirty="0"/>
          </a:p>
        </p:txBody>
      </p:sp>
      <p:sp>
        <p:nvSpPr>
          <p:cNvPr id="3" name="Marcador de contenido 2"/>
          <p:cNvSpPr>
            <a:spLocks noGrp="1"/>
          </p:cNvSpPr>
          <p:nvPr>
            <p:ph type="subTitle" idx="1"/>
          </p:nvPr>
        </p:nvSpPr>
        <p:spPr/>
        <p:txBody>
          <a:bodyPr>
            <a:normAutofit fontScale="70000" lnSpcReduction="20000"/>
          </a:bodyPr>
          <a:lstStyle/>
          <a:p>
            <a:pPr marL="0" indent="0" algn="just">
              <a:buNone/>
            </a:pPr>
            <a:r>
              <a:rPr lang="es-CO" altLang="es-CO" dirty="0" smtClean="0"/>
              <a:t> </a:t>
            </a:r>
          </a:p>
          <a:p>
            <a:pPr marL="0" indent="0" algn="just">
              <a:buNone/>
            </a:pPr>
            <a:endParaRPr lang="es-CO" altLang="es-CO" sz="2400" dirty="0" smtClean="0"/>
          </a:p>
          <a:p>
            <a:pPr marL="0" indent="0" algn="just">
              <a:buNone/>
            </a:pPr>
            <a:endParaRPr lang="es-CO" altLang="es-CO" sz="2400" dirty="0"/>
          </a:p>
          <a:p>
            <a:pPr marL="0" indent="0" algn="just">
              <a:buNone/>
            </a:pPr>
            <a:endParaRPr lang="es-CO" altLang="es-CO" sz="2400" dirty="0" smtClean="0"/>
          </a:p>
          <a:p>
            <a:pPr marL="0" indent="0" algn="just">
              <a:buNone/>
            </a:pPr>
            <a:endParaRPr lang="es-CO" altLang="es-CO" sz="2400" dirty="0"/>
          </a:p>
          <a:p>
            <a:pPr marL="0" indent="0" algn="just">
              <a:buNone/>
            </a:pPr>
            <a:r>
              <a:rPr lang="es-CO" altLang="es-CO" sz="2400" dirty="0" smtClean="0"/>
              <a:t>                                                                                            </a:t>
            </a:r>
          </a:p>
        </p:txBody>
      </p:sp>
    </p:spTree>
    <p:extLst>
      <p:ext uri="{BB962C8B-B14F-4D97-AF65-F5344CB8AC3E}">
        <p14:creationId xmlns:p14="http://schemas.microsoft.com/office/powerpoint/2010/main" val="6457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r>
              <a:rPr lang="es-ES_tradnl" dirty="0" smtClean="0">
                <a:solidFill>
                  <a:srgbClr val="002060"/>
                </a:solidFill>
              </a:rPr>
              <a:t>         </a:t>
            </a:r>
            <a:r>
              <a:rPr lang="es-ES_tradnl" sz="3600" dirty="0" smtClean="0">
                <a:solidFill>
                  <a:srgbClr val="002060"/>
                </a:solidFill>
              </a:rPr>
              <a:t>EL TRABAJO EN EQUIPO VS DESERCION</a:t>
            </a:r>
            <a:endParaRPr lang="es-CO" sz="3600" dirty="0"/>
          </a:p>
        </p:txBody>
      </p:sp>
      <p:sp>
        <p:nvSpPr>
          <p:cNvPr id="3" name="Marcador de contenido 2"/>
          <p:cNvSpPr>
            <a:spLocks noGrp="1"/>
          </p:cNvSpPr>
          <p:nvPr>
            <p:ph idx="1"/>
          </p:nvPr>
        </p:nvSpPr>
        <p:spPr/>
        <p:txBody>
          <a:bodyPr>
            <a:normAutofit lnSpcReduction="10000"/>
          </a:bodyPr>
          <a:lstStyle/>
          <a:p>
            <a:pPr marL="0" indent="0" algn="just">
              <a:buNone/>
            </a:pPr>
            <a:r>
              <a:rPr lang="es-CO" dirty="0" smtClean="0"/>
              <a:t>Uno de los principales objetivos de nuestra Institución, es evitar la deserción estudiantil que actualmente se ha venido incrementado a nivel de las diferentes entidades educativas y mas aun con la situación de pandemia que se vive a nivel mundial.</a:t>
            </a:r>
          </a:p>
          <a:p>
            <a:pPr marL="0" indent="0" algn="just">
              <a:buNone/>
            </a:pPr>
            <a:r>
              <a:rPr lang="es-CO" dirty="0" smtClean="0"/>
              <a:t>Es por eso que durante el desarrollo del modulo de Contabilidad de Costos en el sector salud, se dio la oportunidad de establecer nuevas estrategias que disiparan la idea de abandonar el estudio por parte de algunos estudiantes.</a:t>
            </a:r>
          </a:p>
        </p:txBody>
      </p:sp>
    </p:spTree>
    <p:extLst>
      <p:ext uri="{BB962C8B-B14F-4D97-AF65-F5344CB8AC3E}">
        <p14:creationId xmlns:p14="http://schemas.microsoft.com/office/powerpoint/2010/main" val="8650527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r>
              <a:rPr lang="es-ES_tradnl" dirty="0" smtClean="0">
                <a:solidFill>
                  <a:srgbClr val="002060"/>
                </a:solidFill>
              </a:rPr>
              <a:t>Objetivo</a:t>
            </a:r>
            <a:endParaRPr lang="es-CO" dirty="0"/>
          </a:p>
        </p:txBody>
      </p:sp>
      <p:sp>
        <p:nvSpPr>
          <p:cNvPr id="3" name="Marcador de contenido 2"/>
          <p:cNvSpPr>
            <a:spLocks noGrp="1"/>
          </p:cNvSpPr>
          <p:nvPr>
            <p:ph idx="1"/>
          </p:nvPr>
        </p:nvSpPr>
        <p:spPr/>
        <p:txBody>
          <a:bodyPr>
            <a:normAutofit/>
          </a:bodyPr>
          <a:lstStyle/>
          <a:p>
            <a:pPr marL="0" indent="0" algn="just">
              <a:buNone/>
            </a:pPr>
            <a:r>
              <a:rPr lang="es-CO" dirty="0" smtClean="0"/>
              <a:t>Nuestro principal objetivo al presentar esta experiencia significativa es:</a:t>
            </a:r>
          </a:p>
          <a:p>
            <a:pPr marL="0" indent="0" algn="just">
              <a:buNone/>
            </a:pPr>
            <a:r>
              <a:rPr lang="es-CO" sz="4000" b="1" dirty="0" smtClean="0">
                <a:solidFill>
                  <a:schemeClr val="tx2">
                    <a:lumMod val="60000"/>
                    <a:lumOff val="40000"/>
                  </a:schemeClr>
                </a:solidFill>
              </a:rPr>
              <a:t>“ Demostrar como el trabajo en equipo permite motivar al estudiante para continuar con su proyecto educativo.”</a:t>
            </a:r>
          </a:p>
        </p:txBody>
      </p:sp>
    </p:spTree>
    <p:extLst>
      <p:ext uri="{BB962C8B-B14F-4D97-AF65-F5344CB8AC3E}">
        <p14:creationId xmlns:p14="http://schemas.microsoft.com/office/powerpoint/2010/main" val="4765227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r>
              <a:rPr lang="es-ES_tradnl" dirty="0" smtClean="0">
                <a:solidFill>
                  <a:srgbClr val="002060"/>
                </a:solidFill>
              </a:rPr>
              <a:t>Referentes</a:t>
            </a:r>
            <a:endParaRPr lang="es-CO" dirty="0"/>
          </a:p>
        </p:txBody>
      </p:sp>
      <p:sp>
        <p:nvSpPr>
          <p:cNvPr id="3" name="Marcador de contenido 2"/>
          <p:cNvSpPr>
            <a:spLocks noGrp="1"/>
          </p:cNvSpPr>
          <p:nvPr>
            <p:ph idx="1"/>
          </p:nvPr>
        </p:nvSpPr>
        <p:spPr/>
        <p:txBody>
          <a:bodyPr>
            <a:normAutofit fontScale="77500" lnSpcReduction="20000"/>
          </a:bodyPr>
          <a:lstStyle/>
          <a:p>
            <a:pPr marL="0" indent="0" algn="just">
              <a:buNone/>
            </a:pPr>
            <a:r>
              <a:rPr lang="es-CO" sz="4000" dirty="0"/>
              <a:t>N</a:t>
            </a:r>
            <a:r>
              <a:rPr lang="es-CO" sz="4000" dirty="0" smtClean="0"/>
              <a:t>uestra Tecnológica FITEC, se encuentra preparada para dicha situación a través de la modalidad virtual.  Lo que nos ha permitido que a pesar de múltiples tropiezos e inconvenientes en nuestros estudiantes, generados por la pandemia, por su ubicación geográfica, por sus diversas situaciones familiares y por sus inmensos deseos de salir adelante, se logran crear estrategias de trabajo en equipo que permitieron vencer los obstáculos y podemos mostrar como se llevo a feliz termino su aprendizaje mediante el apoyo mutuo del grupo.</a:t>
            </a:r>
          </a:p>
          <a:p>
            <a:pPr marL="0" indent="0" algn="just">
              <a:buNone/>
            </a:pPr>
            <a:r>
              <a:rPr lang="es-CO" sz="4000" dirty="0" smtClean="0"/>
              <a:t>Hoy con alegría detallo a </a:t>
            </a:r>
            <a:r>
              <a:rPr lang="es-CO" sz="4000" dirty="0" err="1" smtClean="0"/>
              <a:t>Uds</a:t>
            </a:r>
            <a:r>
              <a:rPr lang="es-CO" sz="4000" dirty="0" smtClean="0"/>
              <a:t> lo </a:t>
            </a:r>
            <a:r>
              <a:rPr lang="es-CO" sz="4000" dirty="0"/>
              <a:t> </a:t>
            </a:r>
            <a:r>
              <a:rPr lang="es-CO" sz="4000" dirty="0" smtClean="0"/>
              <a:t>compartido en el grupo con resultados exitosos gracias a Dios y a la familia </a:t>
            </a:r>
            <a:r>
              <a:rPr lang="es-CO" sz="4000" dirty="0" err="1" smtClean="0"/>
              <a:t>fiteista</a:t>
            </a:r>
            <a:r>
              <a:rPr lang="es-CO" sz="4000" dirty="0" smtClean="0"/>
              <a:t>.</a:t>
            </a:r>
          </a:p>
        </p:txBody>
      </p:sp>
    </p:spTree>
    <p:extLst>
      <p:ext uri="{BB962C8B-B14F-4D97-AF65-F5344CB8AC3E}">
        <p14:creationId xmlns:p14="http://schemas.microsoft.com/office/powerpoint/2010/main" val="9512555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r>
              <a:rPr lang="es-ES_tradnl" dirty="0" smtClean="0">
                <a:solidFill>
                  <a:srgbClr val="002060"/>
                </a:solidFill>
              </a:rPr>
              <a:t>Impacto y Protagonistas</a:t>
            </a:r>
            <a:endParaRPr lang="es-CO" dirty="0"/>
          </a:p>
        </p:txBody>
      </p:sp>
      <p:sp>
        <p:nvSpPr>
          <p:cNvPr id="3" name="Marcador de contenido 2"/>
          <p:cNvSpPr>
            <a:spLocks noGrp="1"/>
          </p:cNvSpPr>
          <p:nvPr>
            <p:ph idx="1"/>
          </p:nvPr>
        </p:nvSpPr>
        <p:spPr/>
        <p:txBody>
          <a:bodyPr>
            <a:normAutofit/>
          </a:bodyPr>
          <a:lstStyle/>
          <a:p>
            <a:pPr marL="0" indent="0" algn="just">
              <a:buNone/>
            </a:pPr>
            <a:r>
              <a:rPr lang="es-CO" sz="2000" dirty="0" smtClean="0"/>
              <a:t>Técnica Profesional en Facturación y Cartera de Servicios de Salud: Bruno A. Rincón, Gloria Fnda. Gallo, </a:t>
            </a:r>
            <a:r>
              <a:rPr lang="es-CO" sz="2000" dirty="0" err="1" smtClean="0"/>
              <a:t>Jhon</a:t>
            </a:r>
            <a:r>
              <a:rPr lang="es-CO" sz="2000" dirty="0" smtClean="0"/>
              <a:t> J. Beltrán, Hurzula Y. Quintero y Gloria Amparo Rueda Triana; de entidades como Salud Total, HUS, Niños de Papel y otros. </a:t>
            </a:r>
            <a:endParaRPr lang="es-CO" sz="2000" dirty="0"/>
          </a:p>
        </p:txBody>
      </p:sp>
      <p:pic>
        <p:nvPicPr>
          <p:cNvPr id="7" name="Imagen 6"/>
          <p:cNvPicPr>
            <a:picLocks noChangeAspect="1"/>
          </p:cNvPicPr>
          <p:nvPr/>
        </p:nvPicPr>
        <p:blipFill>
          <a:blip r:embed="rId2"/>
          <a:stretch>
            <a:fillRect/>
          </a:stretch>
        </p:blipFill>
        <p:spPr>
          <a:xfrm>
            <a:off x="921694" y="4121623"/>
            <a:ext cx="1674645" cy="1674645"/>
          </a:xfrm>
          <a:prstGeom prst="rect">
            <a:avLst/>
          </a:prstGeom>
        </p:spPr>
      </p:pic>
      <p:pic>
        <p:nvPicPr>
          <p:cNvPr id="8" name="Imagen 7"/>
          <p:cNvPicPr>
            <a:picLocks noChangeAspect="1"/>
          </p:cNvPicPr>
          <p:nvPr/>
        </p:nvPicPr>
        <p:blipFill>
          <a:blip r:embed="rId3"/>
          <a:stretch>
            <a:fillRect/>
          </a:stretch>
        </p:blipFill>
        <p:spPr>
          <a:xfrm>
            <a:off x="3015018" y="2707089"/>
            <a:ext cx="1673841" cy="1673841"/>
          </a:xfrm>
          <a:prstGeom prst="rect">
            <a:avLst/>
          </a:prstGeom>
        </p:spPr>
      </p:pic>
      <p:pic>
        <p:nvPicPr>
          <p:cNvPr id="9" name="Imagen 8"/>
          <p:cNvPicPr>
            <a:picLocks noChangeAspect="1"/>
          </p:cNvPicPr>
          <p:nvPr/>
        </p:nvPicPr>
        <p:blipFill>
          <a:blip r:embed="rId4"/>
          <a:stretch>
            <a:fillRect/>
          </a:stretch>
        </p:blipFill>
        <p:spPr>
          <a:xfrm>
            <a:off x="5107538" y="4209738"/>
            <a:ext cx="1657573" cy="1586529"/>
          </a:xfrm>
          <a:prstGeom prst="rect">
            <a:avLst/>
          </a:prstGeom>
        </p:spPr>
      </p:pic>
      <p:pic>
        <p:nvPicPr>
          <p:cNvPr id="10" name="Imagen 9"/>
          <p:cNvPicPr>
            <a:picLocks noChangeAspect="1"/>
          </p:cNvPicPr>
          <p:nvPr/>
        </p:nvPicPr>
        <p:blipFill>
          <a:blip r:embed="rId5"/>
          <a:stretch>
            <a:fillRect/>
          </a:stretch>
        </p:blipFill>
        <p:spPr>
          <a:xfrm>
            <a:off x="6960358" y="2538483"/>
            <a:ext cx="1687971" cy="1671255"/>
          </a:xfrm>
          <a:prstGeom prst="rect">
            <a:avLst/>
          </a:prstGeom>
        </p:spPr>
      </p:pic>
      <p:pic>
        <p:nvPicPr>
          <p:cNvPr id="11" name="Imagen 10"/>
          <p:cNvPicPr>
            <a:picLocks noChangeAspect="1"/>
          </p:cNvPicPr>
          <p:nvPr/>
        </p:nvPicPr>
        <p:blipFill>
          <a:blip r:embed="rId6"/>
          <a:stretch>
            <a:fillRect/>
          </a:stretch>
        </p:blipFill>
        <p:spPr>
          <a:xfrm>
            <a:off x="9276310" y="4209738"/>
            <a:ext cx="1585654" cy="1586530"/>
          </a:xfrm>
          <a:prstGeom prst="rect">
            <a:avLst/>
          </a:prstGeom>
        </p:spPr>
      </p:pic>
    </p:spTree>
    <p:extLst>
      <p:ext uri="{BB962C8B-B14F-4D97-AF65-F5344CB8AC3E}">
        <p14:creationId xmlns:p14="http://schemas.microsoft.com/office/powerpoint/2010/main" val="1883794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Motivaciones</a:t>
            </a:r>
            <a:endParaRPr lang="es-CO" dirty="0"/>
          </a:p>
        </p:txBody>
      </p:sp>
      <p:sp>
        <p:nvSpPr>
          <p:cNvPr id="3" name="Marcador de contenido 2"/>
          <p:cNvSpPr>
            <a:spLocks noGrp="1"/>
          </p:cNvSpPr>
          <p:nvPr>
            <p:ph idx="1"/>
          </p:nvPr>
        </p:nvSpPr>
        <p:spPr>
          <a:xfrm>
            <a:off x="698377" y="2461336"/>
            <a:ext cx="10972800" cy="2243830"/>
          </a:xfrm>
        </p:spPr>
        <p:txBody>
          <a:bodyPr>
            <a:normAutofit fontScale="92500"/>
          </a:bodyPr>
          <a:lstStyle/>
          <a:p>
            <a:pPr marL="0" indent="0" algn="just">
              <a:buNone/>
            </a:pPr>
            <a:r>
              <a:rPr lang="es-MX" dirty="0"/>
              <a:t>Teniendo en cuenta que las estrategias didácticas utilizadas para el desarrollo de los módulos son de gran ayuda para el desarrollo de las competencias en los estudiantes, se considera importante señalar las utilizadas en el módulo de Electiva Tecnológica II “Gestión de Calidad”</a:t>
            </a:r>
          </a:p>
        </p:txBody>
      </p:sp>
    </p:spTree>
    <p:extLst>
      <p:ext uri="{BB962C8B-B14F-4D97-AF65-F5344CB8AC3E}">
        <p14:creationId xmlns:p14="http://schemas.microsoft.com/office/powerpoint/2010/main" val="3182403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2800" dirty="0" smtClean="0"/>
              <a:t>VIDEO DE OPINION RESPECTO AL MODULO</a:t>
            </a:r>
            <a:endParaRPr lang="es-CO" sz="2800" dirty="0"/>
          </a:p>
        </p:txBody>
      </p:sp>
      <p:pic>
        <p:nvPicPr>
          <p:cNvPr id="4" name="WhatsApp Video 2020-10-21 at 7.36.34 P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5400000">
            <a:off x="3832225" y="1600200"/>
            <a:ext cx="4525963" cy="4525963"/>
          </a:xfrm>
        </p:spPr>
      </p:pic>
    </p:spTree>
    <p:extLst>
      <p:ext uri="{BB962C8B-B14F-4D97-AF65-F5344CB8AC3E}">
        <p14:creationId xmlns:p14="http://schemas.microsoft.com/office/powerpoint/2010/main" val="577644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926365"/>
          </a:xfrm>
        </p:spPr>
        <p:txBody>
          <a:bodyPr/>
          <a:lstStyle/>
          <a:p>
            <a:r>
              <a:rPr lang="es-CO" dirty="0" smtClean="0"/>
              <a:t>Impacto y Protagonistas</a:t>
            </a:r>
            <a:endParaRPr lang="es-CO" dirty="0"/>
          </a:p>
        </p:txBody>
      </p:sp>
      <p:sp>
        <p:nvSpPr>
          <p:cNvPr id="7" name="Marcador de contenido 6"/>
          <p:cNvSpPr>
            <a:spLocks noGrp="1"/>
          </p:cNvSpPr>
          <p:nvPr>
            <p:ph idx="1"/>
          </p:nvPr>
        </p:nvSpPr>
        <p:spPr/>
        <p:txBody>
          <a:bodyPr>
            <a:normAutofit fontScale="70000" lnSpcReduction="20000"/>
          </a:bodyPr>
          <a:lstStyle/>
          <a:p>
            <a:r>
              <a:rPr lang="es-CO" dirty="0" smtClean="0"/>
              <a:t>El presente modulo se encuentra conformado por estudiantes de todo tipo con respecto a su experiencia y conocimientos en el área de salud donde partimos de unas personas que laboran en el área mas no en la administrativa sino en la asistencial, otros que laboran en el área administrativa y otros que no laboran actualmente pero de igual manera no han laborado nunca en salud; mas su deseo de servir los motivo a aprender, a pesar de las diversas dificultades que viven en el día a día donde muchas veces no se cuenta ni siquiera con un computador ni un celular para poder estudiar y solo se cuenta con la opción de recargar por unos minutos un móvil prestado o ir a pagar unas horas de conexión. </a:t>
            </a:r>
          </a:p>
          <a:p>
            <a:r>
              <a:rPr lang="es-CO" dirty="0" smtClean="0"/>
              <a:t>Se vio el riesgo de abandonar el estudio por algún estudiante debido a sus barreras de acceso a la virtualidad, sin embargo se dialogo con el grupo y se decidió de manera alterna brindar apoyo con la debida asesoría del docente. Por lo tanto se diseño estrategias de igual manera para el desarrollo de las actividades, evaluaciones y clases adicionales de apoyo que motivaran la continuidad.</a:t>
            </a:r>
          </a:p>
          <a:p>
            <a:r>
              <a:rPr lang="es-CO" dirty="0" smtClean="0"/>
              <a:t>De esta manera el grupo culmino al 100% sin tener que habilitar ninguno de ellos y a la fecha ya se ha podido enviar la hoja de vida de la persona que no laboraba, a una posible entidad que la pueda contratar en el municipio donde reside.</a:t>
            </a:r>
            <a:endParaRPr lang="es-CO" dirty="0"/>
          </a:p>
        </p:txBody>
      </p:sp>
    </p:spTree>
    <p:extLst>
      <p:ext uri="{BB962C8B-B14F-4D97-AF65-F5344CB8AC3E}">
        <p14:creationId xmlns:p14="http://schemas.microsoft.com/office/powerpoint/2010/main" val="18442035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926365"/>
          </a:xfrm>
        </p:spPr>
        <p:txBody>
          <a:bodyPr/>
          <a:lstStyle/>
          <a:p>
            <a:r>
              <a:rPr lang="es-CO" dirty="0" smtClean="0"/>
              <a:t>Impacto y Protagonistas</a:t>
            </a:r>
            <a:endParaRPr lang="es-CO" dirty="0"/>
          </a:p>
        </p:txBody>
      </p:sp>
      <p:sp>
        <p:nvSpPr>
          <p:cNvPr id="7" name="Marcador de contenido 6"/>
          <p:cNvSpPr>
            <a:spLocks noGrp="1"/>
          </p:cNvSpPr>
          <p:nvPr>
            <p:ph idx="1"/>
          </p:nvPr>
        </p:nvSpPr>
        <p:spPr/>
        <p:txBody>
          <a:bodyPr>
            <a:normAutofit/>
          </a:bodyPr>
          <a:lstStyle/>
          <a:p>
            <a:pPr marL="0" indent="0">
              <a:buNone/>
            </a:pPr>
            <a:r>
              <a:rPr lang="es-CO" dirty="0" smtClean="0"/>
              <a:t>Iván Darío Jaimes Tarazona: (Tecnología en Gestión Financiera)</a:t>
            </a:r>
          </a:p>
          <a:p>
            <a:pPr marL="0" indent="0">
              <a:buNone/>
            </a:pPr>
            <a:r>
              <a:rPr lang="es-CO" dirty="0" smtClean="0"/>
              <a:t>Proyecto: “</a:t>
            </a:r>
            <a:r>
              <a:rPr lang="es-ES" sz="2800" b="1" dirty="0" smtClean="0">
                <a:solidFill>
                  <a:schemeClr val="tx2">
                    <a:lumMod val="60000"/>
                    <a:lumOff val="40000"/>
                  </a:schemeClr>
                </a:solidFill>
              </a:rPr>
              <a:t>MEJORA </a:t>
            </a:r>
            <a:r>
              <a:rPr lang="es-ES" sz="2800" b="1" dirty="0">
                <a:solidFill>
                  <a:schemeClr val="tx2">
                    <a:lumMod val="60000"/>
                    <a:lumOff val="40000"/>
                  </a:schemeClr>
                </a:solidFill>
              </a:rPr>
              <a:t>PROCESO /INSTRUCTIVO CARGUE ARCHIVOS MAESTROS Y CONCILIACIÓN CUENTA</a:t>
            </a:r>
            <a:r>
              <a:rPr lang="es-ES" b="1" dirty="0" smtClean="0">
                <a:solidFill>
                  <a:schemeClr val="tx2">
                    <a:lumMod val="60000"/>
                    <a:lumOff val="40000"/>
                  </a:schemeClr>
                </a:solidFill>
              </a:rPr>
              <a:t>”</a:t>
            </a:r>
          </a:p>
          <a:p>
            <a:pPr marL="0" indent="0">
              <a:buNone/>
            </a:pPr>
            <a:endParaRPr lang="es-CO" dirty="0"/>
          </a:p>
        </p:txBody>
      </p:sp>
      <p:pic>
        <p:nvPicPr>
          <p:cNvPr id="1026" name="Picture 2" descr="Ir a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749" y="3863182"/>
            <a:ext cx="1714500" cy="130492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3"/>
          <a:stretch>
            <a:fillRect/>
          </a:stretch>
        </p:blipFill>
        <p:spPr>
          <a:xfrm>
            <a:off x="4362284" y="3282453"/>
            <a:ext cx="6169687" cy="2654323"/>
          </a:xfrm>
          <a:prstGeom prst="rect">
            <a:avLst/>
          </a:prstGeom>
        </p:spPr>
      </p:pic>
    </p:spTree>
    <p:extLst>
      <p:ext uri="{BB962C8B-B14F-4D97-AF65-F5344CB8AC3E}">
        <p14:creationId xmlns:p14="http://schemas.microsoft.com/office/powerpoint/2010/main" val="8970330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CONCLUSION</a:t>
            </a:r>
            <a:endParaRPr lang="es-CO" dirty="0"/>
          </a:p>
        </p:txBody>
      </p:sp>
      <p:sp>
        <p:nvSpPr>
          <p:cNvPr id="3" name="Marcador de contenido 2"/>
          <p:cNvSpPr>
            <a:spLocks noGrp="1"/>
          </p:cNvSpPr>
          <p:nvPr>
            <p:ph idx="1"/>
          </p:nvPr>
        </p:nvSpPr>
        <p:spPr/>
        <p:txBody>
          <a:bodyPr/>
          <a:lstStyle/>
          <a:p>
            <a:r>
              <a:rPr lang="es-CO" dirty="0" smtClean="0"/>
              <a:t>La motivación es base fundamental para lograr la continuidad y el primer motivado debe ser cada uno de nosotros como docentes, ya que quien no ama lo que hace difícilmente logran que los demás lleguen a amarlo.</a:t>
            </a:r>
          </a:p>
          <a:p>
            <a:r>
              <a:rPr lang="es-CO" dirty="0" smtClean="0"/>
              <a:t>Nuestro papel como guía de cada uno de los estudiantes y nuestra ACTITUD hace que nuestro alumno se esfuerce por continuar o decida irse antes de lo previsto. </a:t>
            </a:r>
            <a:endParaRPr lang="es-CO" dirty="0"/>
          </a:p>
        </p:txBody>
      </p:sp>
    </p:spTree>
    <p:extLst>
      <p:ext uri="{BB962C8B-B14F-4D97-AF65-F5344CB8AC3E}">
        <p14:creationId xmlns:p14="http://schemas.microsoft.com/office/powerpoint/2010/main" val="10995719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BENDICIONES</a:t>
            </a:r>
            <a:endParaRPr lang="es-CO" dirty="0"/>
          </a:p>
        </p:txBody>
      </p:sp>
      <p:pic>
        <p:nvPicPr>
          <p:cNvPr id="4" name="Marcador de contenido 3"/>
          <p:cNvPicPr>
            <a:picLocks noGrp="1" noChangeAspect="1"/>
          </p:cNvPicPr>
          <p:nvPr>
            <p:ph idx="1"/>
          </p:nvPr>
        </p:nvPicPr>
        <p:blipFill>
          <a:blip r:embed="rId2"/>
          <a:stretch>
            <a:fillRect/>
          </a:stretch>
        </p:blipFill>
        <p:spPr>
          <a:xfrm>
            <a:off x="3833018" y="1477347"/>
            <a:ext cx="4525963" cy="4708525"/>
          </a:xfrm>
          <a:prstGeom prst="rect">
            <a:avLst/>
          </a:prstGeom>
        </p:spPr>
      </p:pic>
    </p:spTree>
    <p:extLst>
      <p:ext uri="{BB962C8B-B14F-4D97-AF65-F5344CB8AC3E}">
        <p14:creationId xmlns:p14="http://schemas.microsoft.com/office/powerpoint/2010/main" val="1408745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65511" y="477837"/>
            <a:ext cx="3545109" cy="1982791"/>
          </a:xfrm>
        </p:spPr>
        <p:txBody>
          <a:bodyPr>
            <a:normAutofit fontScale="90000"/>
          </a:bodyPr>
          <a:lstStyle/>
          <a:p>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Experiencias significativas</a:t>
            </a:r>
            <a:b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2020-II</a:t>
            </a:r>
          </a:p>
        </p:txBody>
      </p:sp>
      <p:sp>
        <p:nvSpPr>
          <p:cNvPr id="3" name="Marcador de contenido 2"/>
          <p:cNvSpPr>
            <a:spLocks noGrp="1"/>
          </p:cNvSpPr>
          <p:nvPr>
            <p:ph sz="half" idx="1"/>
          </p:nvPr>
        </p:nvSpPr>
        <p:spPr>
          <a:xfrm rot="3726268">
            <a:off x="609600" y="1600201"/>
            <a:ext cx="5384800" cy="4525963"/>
          </a:xfrm>
        </p:spPr>
        <p:txBody>
          <a:bodyPr vert="vert270"/>
          <a:lstStyle/>
          <a:p>
            <a:endParaRPr lang="es-CO" b="1" dirty="0"/>
          </a:p>
          <a:p>
            <a:pPr marL="0" indent="0">
              <a:buNone/>
            </a:pPr>
            <a:endParaRPr lang="es-CO"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2571" y="2257428"/>
            <a:ext cx="5537915" cy="412055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754" y="274637"/>
            <a:ext cx="4532091" cy="6136956"/>
          </a:xfrm>
          <a:prstGeom prst="rect">
            <a:avLst/>
          </a:prstGeom>
        </p:spPr>
      </p:pic>
    </p:spTree>
    <p:extLst>
      <p:ext uri="{BB962C8B-B14F-4D97-AF65-F5344CB8AC3E}">
        <p14:creationId xmlns:p14="http://schemas.microsoft.com/office/powerpoint/2010/main" val="792056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lgn="just">
              <a:buNone/>
            </a:pPr>
            <a:r>
              <a:rPr lang="es-CO" altLang="es-CO" dirty="0"/>
              <a:t> </a:t>
            </a:r>
          </a:p>
          <a:p>
            <a:pPr marL="0" indent="0" algn="just">
              <a:buNone/>
            </a:pPr>
            <a:endParaRPr lang="es-CO" altLang="es-CO" dirty="0"/>
          </a:p>
        </p:txBody>
      </p:sp>
      <p:sp>
        <p:nvSpPr>
          <p:cNvPr id="5" name="CuadroTexto 4">
            <a:extLst>
              <a:ext uri="{FF2B5EF4-FFF2-40B4-BE49-F238E27FC236}">
                <a16:creationId xmlns="" xmlns:a16="http://schemas.microsoft.com/office/drawing/2014/main" id="{FB49BF11-75AB-4D46-8440-58AD4C2FDEB8}"/>
              </a:ext>
            </a:extLst>
          </p:cNvPr>
          <p:cNvSpPr txBox="1"/>
          <p:nvPr/>
        </p:nvSpPr>
        <p:spPr>
          <a:xfrm>
            <a:off x="609599" y="1487660"/>
            <a:ext cx="10433539" cy="3354765"/>
          </a:xfrm>
          <a:prstGeom prst="rect">
            <a:avLst/>
          </a:prstGeom>
          <a:noFill/>
        </p:spPr>
        <p:txBody>
          <a:bodyPr wrap="square">
            <a:spAutoFit/>
          </a:bodyPr>
          <a:lstStyle/>
          <a:p>
            <a:pPr algn="ctr"/>
            <a:endParaRPr lang="es-CO" sz="3600" b="1" dirty="0">
              <a:solidFill>
                <a:schemeClr val="tx1"/>
              </a:solidFill>
              <a:latin typeface="Lucida Calligraphy" panose="03010101010101010101" pitchFamily="66" charset="0"/>
            </a:endParaRPr>
          </a:p>
          <a:p>
            <a:pPr algn="ctr"/>
            <a:r>
              <a:rPr lang="es-CO" sz="3600" b="1" dirty="0">
                <a:solidFill>
                  <a:schemeClr val="tx1"/>
                </a:solidFill>
                <a:latin typeface="Lucida Calligraphy" panose="03010101010101010101" pitchFamily="66" charset="0"/>
              </a:rPr>
              <a:t>Experiencia Significativa</a:t>
            </a:r>
          </a:p>
          <a:p>
            <a:pPr algn="ctr"/>
            <a:endParaRPr lang="es-CO" sz="2800" dirty="0">
              <a:solidFill>
                <a:schemeClr val="tx1"/>
              </a:solidFill>
              <a:latin typeface="Arial Narrow" panose="020B0606020202030204" pitchFamily="34" charset="0"/>
            </a:endParaRPr>
          </a:p>
          <a:p>
            <a:pPr algn="ctr"/>
            <a:r>
              <a:rPr lang="es-CO" sz="2800" dirty="0">
                <a:solidFill>
                  <a:schemeClr val="tx1"/>
                </a:solidFill>
                <a:latin typeface="Arial Narrow" panose="020B0606020202030204" pitchFamily="34" charset="0"/>
              </a:rPr>
              <a:t>Se comparte la manera en que las estudiantes:</a:t>
            </a:r>
          </a:p>
          <a:p>
            <a:pPr algn="ctr"/>
            <a:r>
              <a:rPr lang="es-CO" sz="2800" dirty="0">
                <a:latin typeface="Arial Narrow" panose="020B0606020202030204" pitchFamily="34" charset="0"/>
              </a:rPr>
              <a:t>Olga Lucía Ballen Aponte y </a:t>
            </a:r>
            <a:endParaRPr lang="es-CO" sz="2800" dirty="0">
              <a:solidFill>
                <a:schemeClr val="tx1"/>
              </a:solidFill>
              <a:latin typeface="Arial Narrow" panose="020B0606020202030204" pitchFamily="34" charset="0"/>
            </a:endParaRPr>
          </a:p>
          <a:p>
            <a:pPr algn="ctr"/>
            <a:r>
              <a:rPr lang="es-CO" sz="2800" dirty="0">
                <a:latin typeface="Arial Narrow" panose="020B0606020202030204" pitchFamily="34" charset="0"/>
              </a:rPr>
              <a:t>Gloria Amparo Rueda Triana</a:t>
            </a:r>
            <a:endParaRPr lang="es-CO" sz="2800" dirty="0">
              <a:solidFill>
                <a:schemeClr val="tx1"/>
              </a:solidFill>
              <a:latin typeface="Arial Narrow" panose="020B0606020202030204" pitchFamily="34" charset="0"/>
            </a:endParaRPr>
          </a:p>
          <a:p>
            <a:pPr algn="ctr"/>
            <a:r>
              <a:rPr lang="es-CO" sz="2800" dirty="0">
                <a:solidFill>
                  <a:schemeClr val="tx1"/>
                </a:solidFill>
                <a:latin typeface="Arial Narrow" panose="020B0606020202030204" pitchFamily="34" charset="0"/>
              </a:rPr>
              <a:t> demuestran el aprendizaje realizado y su aplicación en la vida cotidiana</a:t>
            </a:r>
            <a:r>
              <a:rPr lang="es-CO" sz="1800" dirty="0">
                <a:solidFill>
                  <a:schemeClr val="tx1"/>
                </a:solidFill>
                <a:latin typeface="Arial Narrow" panose="020B0606020202030204" pitchFamily="34" charset="0"/>
              </a:rPr>
              <a:t>. </a:t>
            </a:r>
            <a:endParaRPr lang="es-CO" sz="1600" b="1"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1984505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Motivaciones</a:t>
            </a:r>
            <a:endParaRPr lang="es-CO" dirty="0"/>
          </a:p>
        </p:txBody>
      </p:sp>
      <p:sp>
        <p:nvSpPr>
          <p:cNvPr id="7" name="CuadroTexto 6">
            <a:extLst>
              <a:ext uri="{FF2B5EF4-FFF2-40B4-BE49-F238E27FC236}">
                <a16:creationId xmlns="" xmlns:a16="http://schemas.microsoft.com/office/drawing/2014/main" id="{0C69B271-4718-459E-9261-864DCF19816B}"/>
              </a:ext>
            </a:extLst>
          </p:cNvPr>
          <p:cNvSpPr txBox="1"/>
          <p:nvPr/>
        </p:nvSpPr>
        <p:spPr>
          <a:xfrm>
            <a:off x="1150567" y="1744394"/>
            <a:ext cx="10114671" cy="3170099"/>
          </a:xfrm>
          <a:prstGeom prst="rect">
            <a:avLst/>
          </a:prstGeom>
          <a:noFill/>
        </p:spPr>
        <p:txBody>
          <a:bodyPr wrap="square">
            <a:spAutoFit/>
          </a:bodyPr>
          <a:lstStyle/>
          <a:p>
            <a:pPr indent="0" algn="ctr">
              <a:buNone/>
            </a:pPr>
            <a:endParaRPr lang="es-CO" sz="2400" b="1" dirty="0">
              <a:solidFill>
                <a:schemeClr val="tx1"/>
              </a:solidFill>
              <a:latin typeface="Lucida Calligraphy" panose="03010101010101010101" pitchFamily="66" charset="0"/>
            </a:endParaRPr>
          </a:p>
          <a:p>
            <a:pPr indent="0" algn="ctr">
              <a:buNone/>
            </a:pPr>
            <a:r>
              <a:rPr lang="es-CO" sz="3600" b="1" dirty="0">
                <a:solidFill>
                  <a:schemeClr val="tx1"/>
                </a:solidFill>
                <a:latin typeface="Lucida Calligraphy" panose="03010101010101010101" pitchFamily="66" charset="0"/>
              </a:rPr>
              <a:t>Motiva a las estudiantes</a:t>
            </a:r>
          </a:p>
          <a:p>
            <a:pPr indent="0" algn="ctr">
              <a:buNone/>
            </a:pPr>
            <a:endParaRPr lang="es-CO" sz="2800" dirty="0">
              <a:solidFill>
                <a:schemeClr val="tx1"/>
              </a:solidFill>
              <a:latin typeface="Arial Narrow" panose="020B0606020202030204" pitchFamily="34" charset="0"/>
            </a:endParaRPr>
          </a:p>
          <a:p>
            <a:pPr indent="0" algn="ctr">
              <a:buNone/>
            </a:pPr>
            <a:r>
              <a:rPr lang="es-CO" sz="2800" dirty="0">
                <a:solidFill>
                  <a:schemeClr val="tx1"/>
                </a:solidFill>
                <a:latin typeface="Arial Narrow" panose="020B0606020202030204" pitchFamily="34" charset="0"/>
              </a:rPr>
              <a:t>Su interés de exponer la forma como se logra compartir en comunidad y su razonamiento sobre el aprendizaje recibido en los módulos.</a:t>
            </a:r>
            <a:endParaRPr lang="es-CO" sz="2800" dirty="0">
              <a:latin typeface="Arial Narrow" panose="020B0606020202030204" pitchFamily="34" charset="0"/>
            </a:endParaRPr>
          </a:p>
          <a:p>
            <a:pPr marL="457200" indent="-457200">
              <a:buFont typeface="Wingdings" panose="05000000000000000000" pitchFamily="2" charset="2"/>
              <a:buChar char="v"/>
            </a:pPr>
            <a:r>
              <a:rPr lang="es-CO" sz="2800" dirty="0">
                <a:solidFill>
                  <a:schemeClr val="tx1"/>
                </a:solidFill>
                <a:latin typeface="Arial Narrow" panose="020B0606020202030204" pitchFamily="34" charset="0"/>
              </a:rPr>
              <a:t>Archivo y Manejo de Documentos</a:t>
            </a:r>
          </a:p>
          <a:p>
            <a:pPr marL="457200" indent="-457200">
              <a:buFont typeface="Wingdings" panose="05000000000000000000" pitchFamily="2" charset="2"/>
              <a:buChar char="v"/>
            </a:pPr>
            <a:r>
              <a:rPr lang="es-CO" sz="2800" dirty="0">
                <a:latin typeface="Arial Narrow" panose="020B0606020202030204" pitchFamily="34" charset="0"/>
              </a:rPr>
              <a:t>Manejo del Lenguaje y Medios Comunicativos.</a:t>
            </a:r>
            <a:endParaRPr lang="es-CO" sz="28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1022576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Objetivos</a:t>
            </a:r>
            <a:endParaRPr lang="es-CO" dirty="0"/>
          </a:p>
        </p:txBody>
      </p:sp>
      <p:sp>
        <p:nvSpPr>
          <p:cNvPr id="5" name="CuadroTexto 4">
            <a:extLst>
              <a:ext uri="{FF2B5EF4-FFF2-40B4-BE49-F238E27FC236}">
                <a16:creationId xmlns="" xmlns:a16="http://schemas.microsoft.com/office/drawing/2014/main" id="{CCD93620-CF4A-413A-87DE-D8FB2B4FF486}"/>
              </a:ext>
            </a:extLst>
          </p:cNvPr>
          <p:cNvSpPr txBox="1"/>
          <p:nvPr/>
        </p:nvSpPr>
        <p:spPr>
          <a:xfrm>
            <a:off x="1055077" y="1941342"/>
            <a:ext cx="9931791" cy="3077766"/>
          </a:xfrm>
          <a:prstGeom prst="rect">
            <a:avLst/>
          </a:prstGeom>
          <a:noFill/>
        </p:spPr>
        <p:txBody>
          <a:bodyPr wrap="square">
            <a:spAutoFit/>
          </a:bodyPr>
          <a:lstStyle/>
          <a:p>
            <a:pPr indent="0" algn="ctr">
              <a:buNone/>
            </a:pPr>
            <a:r>
              <a:rPr lang="es-CO" sz="3600" b="1" dirty="0">
                <a:solidFill>
                  <a:schemeClr val="tx1"/>
                </a:solidFill>
                <a:latin typeface="Lucida Calligraphy" panose="03010101010101010101" pitchFamily="66" charset="0"/>
              </a:rPr>
              <a:t>Experiencia Significativa</a:t>
            </a:r>
            <a:endParaRPr lang="es-CO" sz="3600" dirty="0">
              <a:latin typeface="Lucida Calligraphy" panose="03010101010101010101" pitchFamily="66" charset="0"/>
            </a:endParaRPr>
          </a:p>
          <a:p>
            <a:pPr indent="0">
              <a:buNone/>
            </a:pPr>
            <a:endParaRPr lang="es-CO" dirty="0">
              <a:latin typeface="Bookman Old Style" panose="02050604050505020204" pitchFamily="18" charset="0"/>
            </a:endParaRPr>
          </a:p>
          <a:p>
            <a:pPr indent="0" algn="just">
              <a:buNone/>
            </a:pPr>
            <a:r>
              <a:rPr lang="es-CO" sz="2800" dirty="0">
                <a:latin typeface="Arial Narrow" panose="020B0606020202030204" pitchFamily="34" charset="0"/>
              </a:rPr>
              <a:t>En este proceso se</a:t>
            </a:r>
            <a:r>
              <a:rPr lang="es-CO" sz="2800" dirty="0">
                <a:solidFill>
                  <a:schemeClr val="tx1"/>
                </a:solidFill>
                <a:latin typeface="Arial Narrow" panose="020B0606020202030204" pitchFamily="34" charset="0"/>
              </a:rPr>
              <a:t> incentiva a los estudiantes para que participen en estos espacios realizando una intervención a nivel:</a:t>
            </a:r>
          </a:p>
          <a:p>
            <a:pPr marL="457200" indent="-457200" algn="just">
              <a:buFont typeface="Wingdings" panose="05000000000000000000" pitchFamily="2" charset="2"/>
              <a:buChar char="v"/>
            </a:pPr>
            <a:r>
              <a:rPr lang="es-CO" sz="2800" dirty="0">
                <a:solidFill>
                  <a:schemeClr val="tx1"/>
                </a:solidFill>
                <a:latin typeface="Arial Narrow" panose="020B0606020202030204" pitchFamily="34" charset="0"/>
              </a:rPr>
              <a:t>Empresarial</a:t>
            </a:r>
          </a:p>
          <a:p>
            <a:pPr marL="457200" indent="-457200" algn="just">
              <a:buFont typeface="Wingdings" panose="05000000000000000000" pitchFamily="2" charset="2"/>
              <a:buChar char="v"/>
            </a:pPr>
            <a:r>
              <a:rPr lang="es-CO" sz="2800" dirty="0">
                <a:latin typeface="Arial Narrow" panose="020B0606020202030204" pitchFamily="34" charset="0"/>
              </a:rPr>
              <a:t>En </a:t>
            </a:r>
            <a:r>
              <a:rPr lang="es-CO" sz="2800" dirty="0">
                <a:solidFill>
                  <a:schemeClr val="tx1"/>
                </a:solidFill>
                <a:latin typeface="Arial Narrow" panose="020B0606020202030204" pitchFamily="34" charset="0"/>
              </a:rPr>
              <a:t>Comunidad</a:t>
            </a:r>
          </a:p>
          <a:p>
            <a:pPr marL="457200" indent="-457200" algn="just">
              <a:buFont typeface="Wingdings" panose="05000000000000000000" pitchFamily="2" charset="2"/>
              <a:buChar char="v"/>
            </a:pPr>
            <a:r>
              <a:rPr lang="es-CO" sz="2800" dirty="0">
                <a:latin typeface="Arial Narrow" panose="020B0606020202030204" pitchFamily="34" charset="0"/>
              </a:rPr>
              <a:t>Video personal</a:t>
            </a:r>
            <a:endParaRPr lang="es-CO" sz="28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135390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Impacto</a:t>
            </a:r>
            <a:endParaRPr lang="es-CO" dirty="0"/>
          </a:p>
        </p:txBody>
      </p:sp>
      <p:sp>
        <p:nvSpPr>
          <p:cNvPr id="4" name="Marcador de contenido 2"/>
          <p:cNvSpPr txBox="1">
            <a:spLocks/>
          </p:cNvSpPr>
          <p:nvPr/>
        </p:nvSpPr>
        <p:spPr>
          <a:xfrm>
            <a:off x="898635" y="1600201"/>
            <a:ext cx="10212710" cy="33619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CO" dirty="0"/>
              <a:t> </a:t>
            </a:r>
          </a:p>
        </p:txBody>
      </p:sp>
      <p:sp>
        <p:nvSpPr>
          <p:cNvPr id="7" name="CuadroTexto 6">
            <a:extLst>
              <a:ext uri="{FF2B5EF4-FFF2-40B4-BE49-F238E27FC236}">
                <a16:creationId xmlns="" xmlns:a16="http://schemas.microsoft.com/office/drawing/2014/main" id="{3D36D6F3-23C0-4400-A1EE-81BDEBBFB503}"/>
              </a:ext>
            </a:extLst>
          </p:cNvPr>
          <p:cNvSpPr txBox="1"/>
          <p:nvPr/>
        </p:nvSpPr>
        <p:spPr>
          <a:xfrm>
            <a:off x="609601" y="1600201"/>
            <a:ext cx="10252363" cy="3354765"/>
          </a:xfrm>
          <a:prstGeom prst="rect">
            <a:avLst/>
          </a:prstGeom>
          <a:noFill/>
        </p:spPr>
        <p:txBody>
          <a:bodyPr wrap="square">
            <a:spAutoFit/>
          </a:bodyPr>
          <a:lstStyle/>
          <a:p>
            <a:pPr indent="0" algn="ctr">
              <a:buNone/>
            </a:pPr>
            <a:r>
              <a:rPr lang="es-CO" sz="3600" b="1" dirty="0">
                <a:solidFill>
                  <a:schemeClr val="tx1"/>
                </a:solidFill>
                <a:latin typeface="Lucida Calligraphy" panose="03010101010101010101" pitchFamily="66" charset="0"/>
              </a:rPr>
              <a:t>Desarrollo</a:t>
            </a:r>
          </a:p>
          <a:p>
            <a:pPr indent="0" algn="ctr">
              <a:buNone/>
            </a:pPr>
            <a:endParaRPr lang="es-CO" sz="3600" b="1" dirty="0">
              <a:solidFill>
                <a:schemeClr val="tx1"/>
              </a:solidFill>
              <a:latin typeface="Lucida Calligraphy" panose="03010101010101010101" pitchFamily="66" charset="0"/>
            </a:endParaRPr>
          </a:p>
          <a:p>
            <a:pPr marL="457200" indent="-457200">
              <a:buFont typeface="Wingdings" panose="05000000000000000000" pitchFamily="2" charset="2"/>
              <a:buChar char="v"/>
            </a:pPr>
            <a:r>
              <a:rPr lang="es-CO" sz="2800" dirty="0">
                <a:solidFill>
                  <a:schemeClr val="tx1"/>
                </a:solidFill>
                <a:latin typeface="Arial Narrow" panose="020B0606020202030204" pitchFamily="34" charset="0"/>
              </a:rPr>
              <a:t>Se expuso el tema en diapositivas.</a:t>
            </a:r>
          </a:p>
          <a:p>
            <a:pPr marL="457200" indent="-457200" algn="just">
              <a:buFont typeface="Wingdings" panose="05000000000000000000" pitchFamily="2" charset="2"/>
              <a:buChar char="v"/>
            </a:pPr>
            <a:r>
              <a:rPr lang="es-CO" sz="2800" dirty="0">
                <a:solidFill>
                  <a:schemeClr val="tx1"/>
                </a:solidFill>
                <a:latin typeface="Arial Narrow" panose="020B0606020202030204" pitchFamily="34" charset="0"/>
              </a:rPr>
              <a:t>Se reorganizó el archivo personal</a:t>
            </a:r>
          </a:p>
          <a:p>
            <a:pPr marL="457200" indent="-457200" algn="just">
              <a:buFont typeface="Wingdings" panose="05000000000000000000" pitchFamily="2" charset="2"/>
              <a:buChar char="v"/>
            </a:pPr>
            <a:r>
              <a:rPr lang="es-CO" sz="2800" dirty="0">
                <a:solidFill>
                  <a:schemeClr val="tx1"/>
                </a:solidFill>
                <a:latin typeface="Arial Narrow" panose="020B0606020202030204" pitchFamily="34" charset="0"/>
              </a:rPr>
              <a:t>Ejercicio de expresión por medio del video.</a:t>
            </a:r>
          </a:p>
          <a:p>
            <a:pPr marL="457200" indent="-457200" algn="just">
              <a:buFont typeface="Wingdings" panose="05000000000000000000" pitchFamily="2" charset="2"/>
              <a:buChar char="v"/>
            </a:pPr>
            <a:r>
              <a:rPr lang="es-CO" sz="2800" dirty="0">
                <a:solidFill>
                  <a:schemeClr val="tx1"/>
                </a:solidFill>
                <a:latin typeface="Arial Narrow" panose="020B0606020202030204" pitchFamily="34" charset="0"/>
              </a:rPr>
              <a:t>Se dio espacio para que cada participante realizara comentarios y compartiera sus conocimientos.</a:t>
            </a:r>
          </a:p>
        </p:txBody>
      </p:sp>
    </p:spTree>
    <p:extLst>
      <p:ext uri="{BB962C8B-B14F-4D97-AF65-F5344CB8AC3E}">
        <p14:creationId xmlns:p14="http://schemas.microsoft.com/office/powerpoint/2010/main" val="1316799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Objetivos</a:t>
            </a:r>
            <a:endParaRPr lang="es-CO" dirty="0"/>
          </a:p>
        </p:txBody>
      </p:sp>
      <p:sp>
        <p:nvSpPr>
          <p:cNvPr id="3" name="Marcador de contenido 2"/>
          <p:cNvSpPr>
            <a:spLocks noGrp="1"/>
          </p:cNvSpPr>
          <p:nvPr>
            <p:ph idx="1"/>
          </p:nvPr>
        </p:nvSpPr>
        <p:spPr>
          <a:xfrm>
            <a:off x="609600" y="2567868"/>
            <a:ext cx="10972800" cy="1231776"/>
          </a:xfrm>
        </p:spPr>
        <p:txBody>
          <a:bodyPr>
            <a:normAutofit/>
          </a:bodyPr>
          <a:lstStyle/>
          <a:p>
            <a:pPr marL="0" indent="0" algn="ctr">
              <a:buNone/>
            </a:pPr>
            <a:r>
              <a:rPr lang="es-MX" dirty="0"/>
              <a:t>Determinar las estrategias de enseñanza aplicadas en el modulo de Gestión de Calidad</a:t>
            </a:r>
            <a:endParaRPr lang="es-CO" dirty="0"/>
          </a:p>
        </p:txBody>
      </p:sp>
    </p:spTree>
    <p:extLst>
      <p:ext uri="{BB962C8B-B14F-4D97-AF65-F5344CB8AC3E}">
        <p14:creationId xmlns:p14="http://schemas.microsoft.com/office/powerpoint/2010/main" val="3097737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7127" y="160336"/>
            <a:ext cx="10252364" cy="1143000"/>
          </a:xfrm>
        </p:spPr>
        <p:txBody>
          <a:bodyPr/>
          <a:lstStyle/>
          <a:p>
            <a:pPr algn="r"/>
            <a:r>
              <a:rPr lang="es-ES_tradnl" dirty="0">
                <a:solidFill>
                  <a:srgbClr val="002060"/>
                </a:solidFill>
              </a:rPr>
              <a:t>Evidencias recolectadas</a:t>
            </a:r>
            <a:endParaRPr lang="es-CO" dirty="0"/>
          </a:p>
        </p:txBody>
      </p:sp>
      <p:sp>
        <p:nvSpPr>
          <p:cNvPr id="4" name="CuadroTexto 3">
            <a:extLst>
              <a:ext uri="{FF2B5EF4-FFF2-40B4-BE49-F238E27FC236}">
                <a16:creationId xmlns="" xmlns:a16="http://schemas.microsoft.com/office/drawing/2014/main" id="{2875353F-1CDB-44DA-AD2C-BD0F606404DA}"/>
              </a:ext>
            </a:extLst>
          </p:cNvPr>
          <p:cNvSpPr txBox="1"/>
          <p:nvPr/>
        </p:nvSpPr>
        <p:spPr>
          <a:xfrm>
            <a:off x="579760" y="1303336"/>
            <a:ext cx="10252364" cy="1384995"/>
          </a:xfrm>
          <a:prstGeom prst="rect">
            <a:avLst/>
          </a:prstGeom>
          <a:noFill/>
        </p:spPr>
        <p:txBody>
          <a:bodyPr wrap="square" rtlCol="0">
            <a:spAutoFit/>
          </a:bodyPr>
          <a:lstStyle/>
          <a:p>
            <a:pPr algn="ctr"/>
            <a:r>
              <a:rPr lang="es-ES" sz="2800" b="1" dirty="0">
                <a:latin typeface="Lucida Calligraphy" panose="03010101010101010101" pitchFamily="66" charset="0"/>
              </a:rPr>
              <a:t>Un antes y un después en el manejo del archivo a nivel personal</a:t>
            </a:r>
          </a:p>
          <a:p>
            <a:pPr algn="ctr"/>
            <a:r>
              <a:rPr lang="es-CO" sz="2800" b="1" dirty="0">
                <a:latin typeface="Arial Narrow" panose="020B0606020202030204" pitchFamily="34" charset="0"/>
              </a:rPr>
              <a:t>Olga Lucía Ballen Aponte</a:t>
            </a:r>
            <a:endParaRPr lang="es-CO" sz="2800" b="1" dirty="0">
              <a:latin typeface="Lucida Calligraphy" panose="03010101010101010101" pitchFamily="66" charset="0"/>
            </a:endParaRPr>
          </a:p>
        </p:txBody>
      </p:sp>
      <p:pic>
        <p:nvPicPr>
          <p:cNvPr id="6" name="Imagen 5">
            <a:extLst>
              <a:ext uri="{FF2B5EF4-FFF2-40B4-BE49-F238E27FC236}">
                <a16:creationId xmlns="" xmlns:a16="http://schemas.microsoft.com/office/drawing/2014/main" id="{E9E9C1AB-697D-4556-848D-D9FD918000A0}"/>
              </a:ext>
            </a:extLst>
          </p:cNvPr>
          <p:cNvPicPr>
            <a:picLocks noChangeAspect="1"/>
          </p:cNvPicPr>
          <p:nvPr/>
        </p:nvPicPr>
        <p:blipFill rotWithShape="1">
          <a:blip r:embed="rId2"/>
          <a:srcRect l="32654" t="32550" r="16947" b="20042"/>
          <a:stretch/>
        </p:blipFill>
        <p:spPr>
          <a:xfrm>
            <a:off x="579760" y="2798224"/>
            <a:ext cx="5624092" cy="2974362"/>
          </a:xfrm>
          <a:prstGeom prst="rect">
            <a:avLst/>
          </a:prstGeom>
        </p:spPr>
      </p:pic>
      <p:pic>
        <p:nvPicPr>
          <p:cNvPr id="10" name="Imagen 9">
            <a:extLst>
              <a:ext uri="{FF2B5EF4-FFF2-40B4-BE49-F238E27FC236}">
                <a16:creationId xmlns="" xmlns:a16="http://schemas.microsoft.com/office/drawing/2014/main" id="{21DA1CB8-B19F-4C02-B7E1-F58CFEFEF371}"/>
              </a:ext>
            </a:extLst>
          </p:cNvPr>
          <p:cNvPicPr>
            <a:picLocks noChangeAspect="1"/>
          </p:cNvPicPr>
          <p:nvPr/>
        </p:nvPicPr>
        <p:blipFill rotWithShape="1">
          <a:blip r:embed="rId3"/>
          <a:srcRect l="35192" t="38711" r="22461" b="18549"/>
          <a:stretch/>
        </p:blipFill>
        <p:spPr>
          <a:xfrm>
            <a:off x="6370581" y="2798224"/>
            <a:ext cx="5241659" cy="2974362"/>
          </a:xfrm>
          <a:prstGeom prst="rect">
            <a:avLst/>
          </a:prstGeom>
        </p:spPr>
      </p:pic>
    </p:spTree>
    <p:extLst>
      <p:ext uri="{BB962C8B-B14F-4D97-AF65-F5344CB8AC3E}">
        <p14:creationId xmlns:p14="http://schemas.microsoft.com/office/powerpoint/2010/main" val="1638029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7127" y="160336"/>
            <a:ext cx="10252364" cy="1143000"/>
          </a:xfrm>
        </p:spPr>
        <p:txBody>
          <a:bodyPr/>
          <a:lstStyle/>
          <a:p>
            <a:pPr algn="r"/>
            <a:r>
              <a:rPr lang="es-ES_tradnl" dirty="0">
                <a:solidFill>
                  <a:srgbClr val="002060"/>
                </a:solidFill>
              </a:rPr>
              <a:t>Evidencias recolectadas</a:t>
            </a:r>
            <a:endParaRPr lang="es-CO" dirty="0"/>
          </a:p>
        </p:txBody>
      </p:sp>
      <p:pic>
        <p:nvPicPr>
          <p:cNvPr id="9" name="Imagen 8">
            <a:extLst>
              <a:ext uri="{FF2B5EF4-FFF2-40B4-BE49-F238E27FC236}">
                <a16:creationId xmlns="" xmlns:a16="http://schemas.microsoft.com/office/drawing/2014/main" id="{8731D7D9-4821-4939-8992-FC7E771F96B0}"/>
              </a:ext>
            </a:extLst>
          </p:cNvPr>
          <p:cNvPicPr>
            <a:picLocks noChangeAspect="1"/>
          </p:cNvPicPr>
          <p:nvPr/>
        </p:nvPicPr>
        <p:blipFill rotWithShape="1">
          <a:blip r:embed="rId2"/>
          <a:srcRect l="34846" t="33017" r="19577" b="16702"/>
          <a:stretch/>
        </p:blipFill>
        <p:spPr>
          <a:xfrm>
            <a:off x="6189475" y="2683790"/>
            <a:ext cx="4924002" cy="3054128"/>
          </a:xfrm>
          <a:prstGeom prst="rect">
            <a:avLst/>
          </a:prstGeom>
        </p:spPr>
      </p:pic>
      <p:pic>
        <p:nvPicPr>
          <p:cNvPr id="3" name="Imagen 2">
            <a:extLst>
              <a:ext uri="{FF2B5EF4-FFF2-40B4-BE49-F238E27FC236}">
                <a16:creationId xmlns="" xmlns:a16="http://schemas.microsoft.com/office/drawing/2014/main" id="{0B1C2994-65C9-4D98-B45E-89F4C7726294}"/>
              </a:ext>
            </a:extLst>
          </p:cNvPr>
          <p:cNvPicPr>
            <a:picLocks noChangeAspect="1"/>
          </p:cNvPicPr>
          <p:nvPr/>
        </p:nvPicPr>
        <p:blipFill rotWithShape="1">
          <a:blip r:embed="rId3"/>
          <a:srcRect l="26885" t="36756" r="33370" b="22837"/>
          <a:stretch/>
        </p:blipFill>
        <p:spPr>
          <a:xfrm>
            <a:off x="555805" y="2683790"/>
            <a:ext cx="5343247" cy="3054128"/>
          </a:xfrm>
          <a:prstGeom prst="rect">
            <a:avLst/>
          </a:prstGeom>
        </p:spPr>
      </p:pic>
      <p:sp>
        <p:nvSpPr>
          <p:cNvPr id="8" name="CuadroTexto 7">
            <a:extLst>
              <a:ext uri="{FF2B5EF4-FFF2-40B4-BE49-F238E27FC236}">
                <a16:creationId xmlns="" xmlns:a16="http://schemas.microsoft.com/office/drawing/2014/main" id="{B00BE9D7-AAF7-4BFA-BA92-34BCB4093BB5}"/>
              </a:ext>
            </a:extLst>
          </p:cNvPr>
          <p:cNvSpPr txBox="1"/>
          <p:nvPr/>
        </p:nvSpPr>
        <p:spPr>
          <a:xfrm>
            <a:off x="154746" y="1303336"/>
            <a:ext cx="11085340" cy="1384995"/>
          </a:xfrm>
          <a:prstGeom prst="rect">
            <a:avLst/>
          </a:prstGeom>
          <a:noFill/>
        </p:spPr>
        <p:txBody>
          <a:bodyPr wrap="square">
            <a:spAutoFit/>
          </a:bodyPr>
          <a:lstStyle/>
          <a:p>
            <a:pPr algn="ctr"/>
            <a:r>
              <a:rPr lang="es-ES" sz="2800" b="1" dirty="0">
                <a:latin typeface="Lucida Calligraphy" panose="03010101010101010101" pitchFamily="66" charset="0"/>
              </a:rPr>
              <a:t>Un antes y un después en el manejo del archivo a nivel personal</a:t>
            </a:r>
          </a:p>
          <a:p>
            <a:pPr algn="ctr"/>
            <a:r>
              <a:rPr lang="es-CO" sz="2800" b="1" dirty="0">
                <a:latin typeface="Arial Narrow" panose="020B0606020202030204" pitchFamily="34" charset="0"/>
              </a:rPr>
              <a:t>Olga Lucía Ballen Aponte</a:t>
            </a:r>
            <a:endParaRPr lang="es-CO" sz="2800" b="1" dirty="0">
              <a:latin typeface="Lucida Calligraphy" panose="03010101010101010101" pitchFamily="66" charset="0"/>
            </a:endParaRPr>
          </a:p>
        </p:txBody>
      </p:sp>
    </p:spTree>
    <p:extLst>
      <p:ext uri="{BB962C8B-B14F-4D97-AF65-F5344CB8AC3E}">
        <p14:creationId xmlns:p14="http://schemas.microsoft.com/office/powerpoint/2010/main" val="1767591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7127" y="160336"/>
            <a:ext cx="10252364" cy="1143000"/>
          </a:xfrm>
        </p:spPr>
        <p:txBody>
          <a:bodyPr/>
          <a:lstStyle/>
          <a:p>
            <a:pPr algn="r"/>
            <a:r>
              <a:rPr lang="es-ES_tradnl" dirty="0">
                <a:solidFill>
                  <a:srgbClr val="002060"/>
                </a:solidFill>
              </a:rPr>
              <a:t>Evidencias recolectadas</a:t>
            </a:r>
            <a:endParaRPr lang="es-CO" dirty="0"/>
          </a:p>
        </p:txBody>
      </p:sp>
      <p:sp>
        <p:nvSpPr>
          <p:cNvPr id="4" name="CuadroTexto 3">
            <a:extLst>
              <a:ext uri="{FF2B5EF4-FFF2-40B4-BE49-F238E27FC236}">
                <a16:creationId xmlns="" xmlns:a16="http://schemas.microsoft.com/office/drawing/2014/main" id="{2875353F-1CDB-44DA-AD2C-BD0F606404DA}"/>
              </a:ext>
            </a:extLst>
          </p:cNvPr>
          <p:cNvSpPr txBox="1"/>
          <p:nvPr/>
        </p:nvSpPr>
        <p:spPr>
          <a:xfrm>
            <a:off x="5964702" y="1842868"/>
            <a:ext cx="5186289" cy="3108543"/>
          </a:xfrm>
          <a:prstGeom prst="rect">
            <a:avLst/>
          </a:prstGeom>
          <a:noFill/>
        </p:spPr>
        <p:txBody>
          <a:bodyPr wrap="square" rtlCol="0">
            <a:spAutoFit/>
          </a:bodyPr>
          <a:lstStyle/>
          <a:p>
            <a:pPr algn="r"/>
            <a:r>
              <a:rPr lang="es-ES" sz="2800" b="1" dirty="0">
                <a:latin typeface="Lucida Calligraphy" panose="03010101010101010101" pitchFamily="66" charset="0"/>
              </a:rPr>
              <a:t>Un antes y un después</a:t>
            </a:r>
          </a:p>
          <a:p>
            <a:pPr algn="r"/>
            <a:r>
              <a:rPr lang="es-ES" sz="2800" b="1" dirty="0">
                <a:latin typeface="Lucida Calligraphy" panose="03010101010101010101" pitchFamily="66" charset="0"/>
              </a:rPr>
              <a:t>en la comunicación </a:t>
            </a:r>
          </a:p>
          <a:p>
            <a:pPr algn="r"/>
            <a:r>
              <a:rPr lang="es-ES" sz="2800" b="1" dirty="0">
                <a:latin typeface="Lucida Calligraphy" panose="03010101010101010101" pitchFamily="66" charset="0"/>
              </a:rPr>
              <a:t>como expresión por medio</a:t>
            </a:r>
          </a:p>
          <a:p>
            <a:pPr algn="r"/>
            <a:r>
              <a:rPr lang="es-ES" sz="2800" b="1" dirty="0">
                <a:latin typeface="Lucida Calligraphy" panose="03010101010101010101" pitchFamily="66" charset="0"/>
              </a:rPr>
              <a:t>del video</a:t>
            </a:r>
          </a:p>
          <a:p>
            <a:pPr algn="ctr"/>
            <a:endParaRPr lang="es-CO" sz="2800" b="1" dirty="0">
              <a:latin typeface="Arial Narrow" panose="020B0606020202030204" pitchFamily="34" charset="0"/>
            </a:endParaRPr>
          </a:p>
          <a:p>
            <a:pPr algn="ctr"/>
            <a:r>
              <a:rPr lang="es-CO" sz="2800" b="1" dirty="0">
                <a:latin typeface="Arial Narrow" panose="020B0606020202030204" pitchFamily="34" charset="0"/>
              </a:rPr>
              <a:t>Gloria Amparo Rueda Triana</a:t>
            </a:r>
            <a:endParaRPr lang="es-CO" sz="2800" b="1" dirty="0">
              <a:solidFill>
                <a:schemeClr val="tx1"/>
              </a:solidFill>
              <a:latin typeface="Arial Narrow" panose="020B0606020202030204" pitchFamily="34" charset="0"/>
            </a:endParaRPr>
          </a:p>
          <a:p>
            <a:pPr algn="r"/>
            <a:endParaRPr lang="es-CO" sz="2800" dirty="0">
              <a:latin typeface="Lucida Calligraphy" panose="03010101010101010101" pitchFamily="66" charset="0"/>
            </a:endParaRPr>
          </a:p>
        </p:txBody>
      </p:sp>
      <p:pic>
        <p:nvPicPr>
          <p:cNvPr id="8" name="Imagen 7">
            <a:extLst>
              <a:ext uri="{FF2B5EF4-FFF2-40B4-BE49-F238E27FC236}">
                <a16:creationId xmlns="" xmlns:a16="http://schemas.microsoft.com/office/drawing/2014/main" id="{1649FBAD-9DD0-4905-8AAF-60D8E437E0F6}"/>
              </a:ext>
            </a:extLst>
          </p:cNvPr>
          <p:cNvPicPr>
            <a:picLocks noChangeAspect="1"/>
          </p:cNvPicPr>
          <p:nvPr/>
        </p:nvPicPr>
        <p:blipFill rotWithShape="1">
          <a:blip r:embed="rId2"/>
          <a:srcRect l="34962" t="27754" r="34461" b="3978"/>
          <a:stretch/>
        </p:blipFill>
        <p:spPr>
          <a:xfrm>
            <a:off x="1607127" y="1547446"/>
            <a:ext cx="3727939" cy="4679582"/>
          </a:xfrm>
          <a:prstGeom prst="rect">
            <a:avLst/>
          </a:prstGeom>
        </p:spPr>
      </p:pic>
    </p:spTree>
    <p:extLst>
      <p:ext uri="{BB962C8B-B14F-4D97-AF65-F5344CB8AC3E}">
        <p14:creationId xmlns:p14="http://schemas.microsoft.com/office/powerpoint/2010/main" val="1761437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7127" y="160336"/>
            <a:ext cx="10252364" cy="1143000"/>
          </a:xfrm>
        </p:spPr>
        <p:txBody>
          <a:bodyPr/>
          <a:lstStyle/>
          <a:p>
            <a:pPr algn="r"/>
            <a:r>
              <a:rPr lang="es-ES_tradnl" dirty="0">
                <a:solidFill>
                  <a:srgbClr val="002060"/>
                </a:solidFill>
              </a:rPr>
              <a:t>Evidencias recolectadas</a:t>
            </a:r>
            <a:endParaRPr lang="es-CO" dirty="0"/>
          </a:p>
        </p:txBody>
      </p:sp>
      <p:pic>
        <p:nvPicPr>
          <p:cNvPr id="7" name="Video GLoria Amparo Experiencia Significativa WhatsApp Video 2020-05-07 at 12.11.17 AM">
            <a:hlinkClick r:id="" action="ppaction://media"/>
            <a:extLst>
              <a:ext uri="{FF2B5EF4-FFF2-40B4-BE49-F238E27FC236}">
                <a16:creationId xmlns="" xmlns:a16="http://schemas.microsoft.com/office/drawing/2014/main" id="{27917E1A-81B9-4806-B65C-4FD599604B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9654" y="928468"/>
            <a:ext cx="5072279" cy="5535937"/>
          </a:xfrm>
          <a:prstGeom prst="rect">
            <a:avLst/>
          </a:prstGeom>
        </p:spPr>
      </p:pic>
      <p:pic>
        <p:nvPicPr>
          <p:cNvPr id="3" name="Imagen 2">
            <a:extLst>
              <a:ext uri="{FF2B5EF4-FFF2-40B4-BE49-F238E27FC236}">
                <a16:creationId xmlns="" xmlns:a16="http://schemas.microsoft.com/office/drawing/2014/main" id="{1BCAA458-9722-4549-BDD2-262ACC60D995}"/>
              </a:ext>
            </a:extLst>
          </p:cNvPr>
          <p:cNvPicPr>
            <a:picLocks noChangeAspect="1"/>
          </p:cNvPicPr>
          <p:nvPr/>
        </p:nvPicPr>
        <p:blipFill rotWithShape="1">
          <a:blip r:embed="rId5"/>
          <a:srcRect l="35192" t="22961" r="35615" b="4183"/>
          <a:stretch/>
        </p:blipFill>
        <p:spPr>
          <a:xfrm>
            <a:off x="6733309" y="1199421"/>
            <a:ext cx="3559126" cy="4994030"/>
          </a:xfrm>
          <a:prstGeom prst="rect">
            <a:avLst/>
          </a:prstGeom>
        </p:spPr>
      </p:pic>
    </p:spTree>
    <p:extLst>
      <p:ext uri="{BB962C8B-B14F-4D97-AF65-F5344CB8AC3E}">
        <p14:creationId xmlns:p14="http://schemas.microsoft.com/office/powerpoint/2010/main" val="142602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9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Conclusiones</a:t>
            </a:r>
            <a:endParaRPr lang="es-CO" dirty="0"/>
          </a:p>
        </p:txBody>
      </p:sp>
      <p:sp>
        <p:nvSpPr>
          <p:cNvPr id="5" name="CuadroTexto 4">
            <a:extLst>
              <a:ext uri="{FF2B5EF4-FFF2-40B4-BE49-F238E27FC236}">
                <a16:creationId xmlns="" xmlns:a16="http://schemas.microsoft.com/office/drawing/2014/main" id="{65B29B1C-BAD6-4001-837D-5C46FA3FBFBA}"/>
              </a:ext>
            </a:extLst>
          </p:cNvPr>
          <p:cNvSpPr txBox="1"/>
          <p:nvPr/>
        </p:nvSpPr>
        <p:spPr>
          <a:xfrm>
            <a:off x="1008186" y="1674054"/>
            <a:ext cx="9190891" cy="4524315"/>
          </a:xfrm>
          <a:prstGeom prst="rect">
            <a:avLst/>
          </a:prstGeom>
          <a:noFill/>
        </p:spPr>
        <p:txBody>
          <a:bodyPr wrap="square">
            <a:spAutoFit/>
          </a:bodyPr>
          <a:lstStyle/>
          <a:p>
            <a:pPr algn="just"/>
            <a:r>
              <a:rPr lang="es-CO" sz="3200" b="1" dirty="0">
                <a:latin typeface="Lucida Calligraphy" panose="03010101010101010101" pitchFamily="66" charset="0"/>
              </a:rPr>
              <a:t>Olga Lucía Ballen Aponte</a:t>
            </a:r>
          </a:p>
          <a:p>
            <a:pPr marL="457200" indent="-457200" algn="just">
              <a:buFont typeface="Wingdings" panose="05000000000000000000" pitchFamily="2" charset="2"/>
              <a:buChar char="v"/>
            </a:pPr>
            <a:r>
              <a:rPr lang="es-CO" sz="2800" dirty="0">
                <a:latin typeface="Arial Narrow" panose="020B0606020202030204" pitchFamily="34" charset="0"/>
              </a:rPr>
              <a:t>En cierto tiempo hemos sido un poco desordenados en cuanto a la organización de ciertos documentos, pero ahora al finalizar el módulo los puedo archivar y posteriormente consultarlos con facilidad.</a:t>
            </a:r>
            <a:endParaRPr lang="es-CO" sz="2800" dirty="0">
              <a:solidFill>
                <a:schemeClr val="tx1"/>
              </a:solidFill>
              <a:latin typeface="Arial Narrow" panose="020B0606020202030204" pitchFamily="34" charset="0"/>
            </a:endParaRPr>
          </a:p>
          <a:p>
            <a:pPr algn="just"/>
            <a:endParaRPr lang="es-CO" sz="2800" dirty="0">
              <a:latin typeface="Arial Narrow" panose="020B0606020202030204" pitchFamily="34" charset="0"/>
            </a:endParaRPr>
          </a:p>
          <a:p>
            <a:pPr algn="just"/>
            <a:r>
              <a:rPr lang="es-CO" sz="3200" b="1" dirty="0">
                <a:solidFill>
                  <a:schemeClr val="tx1"/>
                </a:solidFill>
                <a:latin typeface="Lucida Calligraphy" panose="03010101010101010101" pitchFamily="66" charset="0"/>
              </a:rPr>
              <a:t>Gloria Amparo Rueda Triana</a:t>
            </a:r>
          </a:p>
          <a:p>
            <a:pPr marL="457200" indent="-457200" algn="just">
              <a:buFont typeface="Wingdings" panose="05000000000000000000" pitchFamily="2" charset="2"/>
              <a:buChar char="v"/>
            </a:pPr>
            <a:r>
              <a:rPr lang="es-CO" sz="2800" dirty="0">
                <a:solidFill>
                  <a:schemeClr val="tx1"/>
                </a:solidFill>
                <a:latin typeface="Arial Narrow" panose="020B0606020202030204" pitchFamily="34" charset="0"/>
              </a:rPr>
              <a:t>Al </a:t>
            </a:r>
            <a:r>
              <a:rPr lang="es-CO" sz="2800" dirty="0">
                <a:latin typeface="Arial Narrow" panose="020B0606020202030204" pitchFamily="34" charset="0"/>
              </a:rPr>
              <a:t>finalizar el estudio del módulo, considero que he mejorado en el Manejo del lenguaje y herramientas ofimáticas.  </a:t>
            </a:r>
          </a:p>
          <a:p>
            <a:pPr algn="just"/>
            <a:endParaRPr lang="es-CO" sz="28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1240152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053868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65511" y="477837"/>
            <a:ext cx="3545109" cy="1982791"/>
          </a:xfrm>
        </p:spPr>
        <p:txBody>
          <a:bodyPr>
            <a:normAutofit fontScale="90000"/>
          </a:bodyPr>
          <a:lstStyle/>
          <a:p>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Experiencias significativas</a:t>
            </a:r>
            <a:b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2020-2</a:t>
            </a:r>
          </a:p>
        </p:txBody>
      </p:sp>
      <p:sp>
        <p:nvSpPr>
          <p:cNvPr id="3" name="Marcador de contenido 2"/>
          <p:cNvSpPr>
            <a:spLocks noGrp="1"/>
          </p:cNvSpPr>
          <p:nvPr>
            <p:ph sz="half" idx="1"/>
          </p:nvPr>
        </p:nvSpPr>
        <p:spPr>
          <a:xfrm rot="3726268">
            <a:off x="609600" y="1600201"/>
            <a:ext cx="5384800" cy="4525963"/>
          </a:xfrm>
        </p:spPr>
        <p:txBody>
          <a:bodyPr vert="vert270"/>
          <a:lstStyle/>
          <a:p>
            <a:endParaRPr lang="es-CO" b="1" dirty="0"/>
          </a:p>
          <a:p>
            <a:pPr marL="0" indent="0">
              <a:buNone/>
            </a:pPr>
            <a:endParaRPr lang="es-CO"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2571" y="2257428"/>
            <a:ext cx="5537915" cy="412055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754" y="274637"/>
            <a:ext cx="4532091" cy="6136956"/>
          </a:xfrm>
          <a:prstGeom prst="rect">
            <a:avLst/>
          </a:prstGeom>
        </p:spPr>
      </p:pic>
    </p:spTree>
    <p:extLst>
      <p:ext uri="{BB962C8B-B14F-4D97-AF65-F5344CB8AC3E}">
        <p14:creationId xmlns:p14="http://schemas.microsoft.com/office/powerpoint/2010/main" val="2066713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Identificación</a:t>
            </a:r>
            <a:endParaRPr lang="es-CO" dirty="0"/>
          </a:p>
        </p:txBody>
      </p:sp>
      <p:sp>
        <p:nvSpPr>
          <p:cNvPr id="3" name="Marcador de contenido 2"/>
          <p:cNvSpPr>
            <a:spLocks noGrp="1"/>
          </p:cNvSpPr>
          <p:nvPr>
            <p:ph idx="1"/>
          </p:nvPr>
        </p:nvSpPr>
        <p:spPr/>
        <p:txBody>
          <a:bodyPr>
            <a:normAutofit/>
          </a:bodyPr>
          <a:lstStyle/>
          <a:p>
            <a:pPr marL="0" indent="0" algn="just">
              <a:buNone/>
            </a:pPr>
            <a:r>
              <a:rPr lang="es-CO" altLang="es-CO" dirty="0"/>
              <a:t> </a:t>
            </a:r>
          </a:p>
          <a:p>
            <a:pPr marL="0" indent="0" algn="just">
              <a:buNone/>
            </a:pPr>
            <a:endParaRPr lang="es-CO" altLang="es-CO" dirty="0"/>
          </a:p>
        </p:txBody>
      </p:sp>
      <p:sp>
        <p:nvSpPr>
          <p:cNvPr id="4" name="Marcador de contenido 2">
            <a:extLst>
              <a:ext uri="{FF2B5EF4-FFF2-40B4-BE49-F238E27FC236}">
                <a16:creationId xmlns="" xmlns:a16="http://schemas.microsoft.com/office/drawing/2014/main" id="{E38D83FE-8ED1-43EF-90BB-123DBEB6E7F0}"/>
              </a:ext>
            </a:extLst>
          </p:cNvPr>
          <p:cNvSpPr txBox="1">
            <a:spLocks/>
          </p:cNvSpPr>
          <p:nvPr/>
        </p:nvSpPr>
        <p:spPr>
          <a:xfrm>
            <a:off x="762000" y="1752601"/>
            <a:ext cx="109728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s-MX" sz="3000" b="1" dirty="0"/>
              <a:t>MÓDULO ANÁLISIS Y DIAGNÓSTICO FINANCIERO </a:t>
            </a:r>
          </a:p>
          <a:p>
            <a:pPr marL="0" indent="0" algn="ctr">
              <a:buFont typeface="Arial"/>
              <a:buNone/>
            </a:pPr>
            <a:r>
              <a:rPr lang="es-MX" sz="3000" b="1" dirty="0"/>
              <a:t>TECNOLOGÍA EN GESTIÓN EMPRESARIAL – TECNOLOGÍA EN GESTIÓN FINANCIERA</a:t>
            </a:r>
          </a:p>
          <a:p>
            <a:pPr marL="0" indent="0" algn="ctr">
              <a:buFont typeface="Arial"/>
              <a:buNone/>
            </a:pPr>
            <a:endParaRPr lang="es-MX" dirty="0"/>
          </a:p>
          <a:p>
            <a:pPr marL="0" indent="0" algn="ctr">
              <a:buFont typeface="Arial"/>
              <a:buNone/>
            </a:pPr>
            <a:r>
              <a:rPr lang="es-MX" sz="2800" b="1" dirty="0"/>
              <a:t>PERTINENCIA DEL PROCESO FORMATIVO DURANTE EL DESARROLLO DE LA COMPETENCIA DE ANALISIS FINANCIERO Y SU INCIDENCIA EN EL ÁMBITO PROFESIONAL Y PERSONAL</a:t>
            </a:r>
            <a:endParaRPr lang="es-CO" sz="2800" b="1" dirty="0"/>
          </a:p>
        </p:txBody>
      </p:sp>
    </p:spTree>
    <p:extLst>
      <p:ext uri="{BB962C8B-B14F-4D97-AF65-F5344CB8AC3E}">
        <p14:creationId xmlns:p14="http://schemas.microsoft.com/office/powerpoint/2010/main" val="18485987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Motivaciones</a:t>
            </a:r>
            <a:endParaRPr lang="es-CO" dirty="0"/>
          </a:p>
        </p:txBody>
      </p:sp>
      <p:sp>
        <p:nvSpPr>
          <p:cNvPr id="3" name="Marcador de contenido 2"/>
          <p:cNvSpPr>
            <a:spLocks noGrp="1"/>
          </p:cNvSpPr>
          <p:nvPr>
            <p:ph idx="1"/>
          </p:nvPr>
        </p:nvSpPr>
        <p:spPr>
          <a:xfrm>
            <a:off x="609600" y="2071826"/>
            <a:ext cx="10972800" cy="3229251"/>
          </a:xfrm>
        </p:spPr>
        <p:txBody>
          <a:bodyPr>
            <a:normAutofit lnSpcReduction="10000"/>
          </a:bodyPr>
          <a:lstStyle/>
          <a:p>
            <a:pPr marL="0" indent="0" algn="just">
              <a:buNone/>
            </a:pPr>
            <a:r>
              <a:rPr lang="es-MX" dirty="0"/>
              <a:t>Durante el desarrollo del módulo se entregaron a los estudiantes diversos recursos y el desarrollo de las video clases con el fin que se lograra la competencia de “Analizar los estados financieros utilizando herramientas de análisis financiero y aplicación de indicadores financieros que permitan la organización tomar decisiones”, por lo tanto se encuentra conveniente revisar la pertinencia de los conocimientos adquiridos por los estudiantes. </a:t>
            </a:r>
            <a:endParaRPr lang="es-CO" dirty="0"/>
          </a:p>
        </p:txBody>
      </p:sp>
    </p:spTree>
    <p:extLst>
      <p:ext uri="{BB962C8B-B14F-4D97-AF65-F5344CB8AC3E}">
        <p14:creationId xmlns:p14="http://schemas.microsoft.com/office/powerpoint/2010/main" val="1753589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Objetivos</a:t>
            </a:r>
            <a:endParaRPr lang="es-CO" dirty="0"/>
          </a:p>
        </p:txBody>
      </p:sp>
      <p:sp>
        <p:nvSpPr>
          <p:cNvPr id="3" name="Marcador de contenido 2"/>
          <p:cNvSpPr>
            <a:spLocks noGrp="1"/>
          </p:cNvSpPr>
          <p:nvPr>
            <p:ph idx="1"/>
          </p:nvPr>
        </p:nvSpPr>
        <p:spPr>
          <a:xfrm>
            <a:off x="609600" y="2052962"/>
            <a:ext cx="10972800" cy="2492405"/>
          </a:xfrm>
        </p:spPr>
        <p:txBody>
          <a:bodyPr>
            <a:normAutofit lnSpcReduction="10000"/>
          </a:bodyPr>
          <a:lstStyle/>
          <a:p>
            <a:pPr marL="0" indent="0" algn="just">
              <a:buNone/>
            </a:pPr>
            <a:r>
              <a:rPr lang="es-MX" dirty="0"/>
              <a:t>Determinar la pertinencia del proceso formativo durante el desarrollo de la competencia de Analizar los estados financieros utilizando herramientas de análisis financiero y aplicación de indicadores financieros que permitan la organización tomar decisiones y su incidencia en el desarrollo personal y profesional.</a:t>
            </a:r>
            <a:endParaRPr lang="es-CO" dirty="0"/>
          </a:p>
        </p:txBody>
      </p:sp>
    </p:spTree>
    <p:extLst>
      <p:ext uri="{BB962C8B-B14F-4D97-AF65-F5344CB8AC3E}">
        <p14:creationId xmlns:p14="http://schemas.microsoft.com/office/powerpoint/2010/main" val="512045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Referentes</a:t>
            </a:r>
            <a:endParaRPr lang="es-CO" dirty="0"/>
          </a:p>
        </p:txBody>
      </p:sp>
      <p:sp>
        <p:nvSpPr>
          <p:cNvPr id="3" name="Marcador de contenido 2">
            <a:extLst>
              <a:ext uri="{FF2B5EF4-FFF2-40B4-BE49-F238E27FC236}">
                <a16:creationId xmlns="" xmlns:a16="http://schemas.microsoft.com/office/drawing/2014/main" id="{F141579B-4B44-4276-8DC9-6B2360704929}"/>
              </a:ext>
            </a:extLst>
          </p:cNvPr>
          <p:cNvSpPr>
            <a:spLocks noGrp="1"/>
          </p:cNvSpPr>
          <p:nvPr>
            <p:ph idx="1"/>
          </p:nvPr>
        </p:nvSpPr>
        <p:spPr>
          <a:xfrm>
            <a:off x="609600" y="2345924"/>
            <a:ext cx="10972800" cy="2379216"/>
          </a:xfrm>
        </p:spPr>
        <p:txBody>
          <a:bodyPr>
            <a:normAutofit/>
          </a:bodyPr>
          <a:lstStyle/>
          <a:p>
            <a:pPr algn="just"/>
            <a:r>
              <a:rPr lang="es-MX" dirty="0"/>
              <a:t>Recursos del módulo</a:t>
            </a:r>
          </a:p>
          <a:p>
            <a:pPr algn="just"/>
            <a:r>
              <a:rPr lang="es-MX" dirty="0"/>
              <a:t>Actividades del módulo</a:t>
            </a:r>
          </a:p>
          <a:p>
            <a:pPr algn="just"/>
            <a:r>
              <a:rPr lang="es-MX" dirty="0"/>
              <a:t>Evaluaciones del módulo </a:t>
            </a:r>
          </a:p>
          <a:p>
            <a:pPr marL="0" indent="0" algn="just">
              <a:buNone/>
            </a:pPr>
            <a:endParaRPr lang="es-CO" dirty="0"/>
          </a:p>
        </p:txBody>
      </p:sp>
    </p:spTree>
    <p:extLst>
      <p:ext uri="{BB962C8B-B14F-4D97-AF65-F5344CB8AC3E}">
        <p14:creationId xmlns:p14="http://schemas.microsoft.com/office/powerpoint/2010/main" val="31724884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Referentes</a:t>
            </a:r>
            <a:endParaRPr lang="es-CO" dirty="0"/>
          </a:p>
        </p:txBody>
      </p:sp>
      <p:sp>
        <p:nvSpPr>
          <p:cNvPr id="3" name="Marcador de contenido 2">
            <a:extLst>
              <a:ext uri="{FF2B5EF4-FFF2-40B4-BE49-F238E27FC236}">
                <a16:creationId xmlns="" xmlns:a16="http://schemas.microsoft.com/office/drawing/2014/main" id="{E7FA1A49-E8B3-47A5-9474-AFE07CD202D2}"/>
              </a:ext>
            </a:extLst>
          </p:cNvPr>
          <p:cNvSpPr>
            <a:spLocks noGrp="1"/>
          </p:cNvSpPr>
          <p:nvPr>
            <p:ph idx="1"/>
          </p:nvPr>
        </p:nvSpPr>
        <p:spPr>
          <a:xfrm>
            <a:off x="609600" y="2052962"/>
            <a:ext cx="10972800" cy="2492405"/>
          </a:xfrm>
        </p:spPr>
        <p:txBody>
          <a:bodyPr>
            <a:normAutofit/>
          </a:bodyPr>
          <a:lstStyle/>
          <a:p>
            <a:pPr algn="just"/>
            <a:r>
              <a:rPr lang="es-MX" dirty="0"/>
              <a:t>Recursos modulo análisis y diagnóstico financiero</a:t>
            </a:r>
          </a:p>
          <a:p>
            <a:pPr algn="just"/>
            <a:r>
              <a:rPr lang="es-MX" dirty="0"/>
              <a:t>Evaluaciones del módulo de análisis y diagnóstico financiero</a:t>
            </a:r>
          </a:p>
          <a:p>
            <a:pPr algn="just"/>
            <a:r>
              <a:rPr lang="es-MX" dirty="0"/>
              <a:t>Memorial Anual </a:t>
            </a:r>
            <a:r>
              <a:rPr lang="es-MX" dirty="0" err="1"/>
              <a:t>Prolesur</a:t>
            </a:r>
            <a:r>
              <a:rPr lang="es-MX" dirty="0"/>
              <a:t> </a:t>
            </a:r>
          </a:p>
          <a:p>
            <a:pPr algn="just"/>
            <a:r>
              <a:rPr lang="es-MX" dirty="0"/>
              <a:t>Vídeo clases del módulo  </a:t>
            </a:r>
            <a:endParaRPr lang="es-CO" dirty="0"/>
          </a:p>
        </p:txBody>
      </p:sp>
    </p:spTree>
    <p:extLst>
      <p:ext uri="{BB962C8B-B14F-4D97-AF65-F5344CB8AC3E}">
        <p14:creationId xmlns:p14="http://schemas.microsoft.com/office/powerpoint/2010/main" val="986955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Metodología</a:t>
            </a:r>
            <a:endParaRPr lang="es-CO" dirty="0"/>
          </a:p>
        </p:txBody>
      </p:sp>
      <p:sp>
        <p:nvSpPr>
          <p:cNvPr id="3" name="Marcador de contenido 2"/>
          <p:cNvSpPr>
            <a:spLocks noGrp="1"/>
          </p:cNvSpPr>
          <p:nvPr>
            <p:ph idx="1"/>
          </p:nvPr>
        </p:nvSpPr>
        <p:spPr/>
        <p:txBody>
          <a:bodyPr>
            <a:normAutofit/>
          </a:bodyPr>
          <a:lstStyle/>
          <a:p>
            <a:pPr marL="0" indent="0" algn="just">
              <a:buNone/>
            </a:pPr>
            <a:endParaRPr lang="es-CO" dirty="0"/>
          </a:p>
          <a:p>
            <a:pPr marL="0" indent="0" algn="just">
              <a:buNone/>
            </a:pPr>
            <a:endParaRPr lang="es-CO" dirty="0"/>
          </a:p>
        </p:txBody>
      </p:sp>
      <p:sp>
        <p:nvSpPr>
          <p:cNvPr id="4" name="Marcador de contenido 2">
            <a:extLst>
              <a:ext uri="{FF2B5EF4-FFF2-40B4-BE49-F238E27FC236}">
                <a16:creationId xmlns="" xmlns:a16="http://schemas.microsoft.com/office/drawing/2014/main" id="{4849BBD1-6493-47DE-9852-F02BFD355EB4}"/>
              </a:ext>
            </a:extLst>
          </p:cNvPr>
          <p:cNvSpPr txBox="1">
            <a:spLocks/>
          </p:cNvSpPr>
          <p:nvPr/>
        </p:nvSpPr>
        <p:spPr>
          <a:xfrm>
            <a:off x="609600" y="1826581"/>
            <a:ext cx="10972800" cy="407320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s-MX" dirty="0"/>
              <a:t>Participación de los diferentes actores del módulo para el desarrollo del modulo:</a:t>
            </a:r>
          </a:p>
          <a:p>
            <a:pPr marL="0" indent="0" algn="just">
              <a:buFont typeface="Arial"/>
              <a:buNone/>
            </a:pPr>
            <a:endParaRPr lang="es-MX" dirty="0"/>
          </a:p>
          <a:p>
            <a:pPr algn="just"/>
            <a:r>
              <a:rPr lang="es-MX" dirty="0"/>
              <a:t> Participación de los estudiantes en el desarrollo de actividades, evaluaciones y video clases. </a:t>
            </a:r>
          </a:p>
          <a:p>
            <a:pPr marL="0" indent="0" algn="just">
              <a:buNone/>
            </a:pPr>
            <a:endParaRPr lang="es-MX" dirty="0"/>
          </a:p>
          <a:p>
            <a:pPr algn="just"/>
            <a:r>
              <a:rPr lang="es-MX" dirty="0"/>
              <a:t>Participación del Profesor en la asesoría permanente del estudiante. </a:t>
            </a:r>
          </a:p>
          <a:p>
            <a:pPr marL="0" indent="0" algn="just">
              <a:buNone/>
            </a:pPr>
            <a:endParaRPr lang="es-MX" dirty="0"/>
          </a:p>
          <a:p>
            <a:pPr algn="just"/>
            <a:r>
              <a:rPr lang="es-MX" dirty="0"/>
              <a:t>Aplicación de tres preguntas que permitan establecer la pertinencia del modulo y su incidencia en la vida personal y profesional.  A continuación se enuncian las preguntas realizadas.</a:t>
            </a:r>
          </a:p>
          <a:p>
            <a:pPr marL="0" indent="0" algn="just">
              <a:buNone/>
            </a:pPr>
            <a:endParaRPr lang="es-MX" dirty="0"/>
          </a:p>
          <a:p>
            <a:pPr marL="514350" indent="-514350" algn="just">
              <a:buFont typeface="+mj-lt"/>
              <a:buAutoNum type="alphaLcPeriod"/>
            </a:pPr>
            <a:endParaRPr lang="es-MX" dirty="0"/>
          </a:p>
          <a:p>
            <a:pPr algn="just"/>
            <a:endParaRPr lang="es-MX" dirty="0"/>
          </a:p>
          <a:p>
            <a:pPr marL="0" indent="0" algn="just">
              <a:buFont typeface="Arial"/>
              <a:buNone/>
            </a:pPr>
            <a:endParaRPr lang="es-MX" dirty="0"/>
          </a:p>
          <a:p>
            <a:pPr marL="0" indent="0" algn="just">
              <a:buFont typeface="Arial"/>
              <a:buNone/>
            </a:pPr>
            <a:endParaRPr lang="es-MX" dirty="0"/>
          </a:p>
          <a:p>
            <a:pPr marL="0" indent="0" algn="just">
              <a:buFont typeface="Arial"/>
              <a:buNone/>
            </a:pPr>
            <a:endParaRPr lang="es-CO" dirty="0"/>
          </a:p>
        </p:txBody>
      </p:sp>
    </p:spTree>
    <p:extLst>
      <p:ext uri="{BB962C8B-B14F-4D97-AF65-F5344CB8AC3E}">
        <p14:creationId xmlns:p14="http://schemas.microsoft.com/office/powerpoint/2010/main" val="5913653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Metodología</a:t>
            </a:r>
            <a:endParaRPr lang="es-CO" dirty="0"/>
          </a:p>
        </p:txBody>
      </p:sp>
      <p:sp>
        <p:nvSpPr>
          <p:cNvPr id="3" name="Marcador de contenido 2"/>
          <p:cNvSpPr>
            <a:spLocks noGrp="1"/>
          </p:cNvSpPr>
          <p:nvPr>
            <p:ph idx="1"/>
          </p:nvPr>
        </p:nvSpPr>
        <p:spPr/>
        <p:txBody>
          <a:bodyPr>
            <a:normAutofit/>
          </a:bodyPr>
          <a:lstStyle/>
          <a:p>
            <a:pPr marL="0" indent="0" algn="just">
              <a:buNone/>
            </a:pPr>
            <a:endParaRPr lang="es-CO" dirty="0"/>
          </a:p>
          <a:p>
            <a:pPr marL="0" indent="0" algn="just">
              <a:buNone/>
            </a:pPr>
            <a:endParaRPr lang="es-CO" dirty="0"/>
          </a:p>
        </p:txBody>
      </p:sp>
      <p:sp>
        <p:nvSpPr>
          <p:cNvPr id="4" name="Marcador de contenido 2">
            <a:extLst>
              <a:ext uri="{FF2B5EF4-FFF2-40B4-BE49-F238E27FC236}">
                <a16:creationId xmlns="" xmlns:a16="http://schemas.microsoft.com/office/drawing/2014/main" id="{4849BBD1-6493-47DE-9852-F02BFD355EB4}"/>
              </a:ext>
            </a:extLst>
          </p:cNvPr>
          <p:cNvSpPr txBox="1">
            <a:spLocks/>
          </p:cNvSpPr>
          <p:nvPr/>
        </p:nvSpPr>
        <p:spPr>
          <a:xfrm>
            <a:off x="609600" y="2052962"/>
            <a:ext cx="10972800" cy="40732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es-MX" dirty="0"/>
          </a:p>
          <a:p>
            <a:pPr marL="514350" indent="-514350" algn="just">
              <a:buFont typeface="+mj-lt"/>
              <a:buAutoNum type="alphaLcPeriod"/>
            </a:pPr>
            <a:endParaRPr lang="es-MX" dirty="0"/>
          </a:p>
          <a:p>
            <a:pPr algn="just"/>
            <a:endParaRPr lang="es-MX" dirty="0"/>
          </a:p>
          <a:p>
            <a:pPr marL="0" indent="0" algn="just">
              <a:buFont typeface="Arial"/>
              <a:buNone/>
            </a:pPr>
            <a:endParaRPr lang="es-MX" dirty="0"/>
          </a:p>
          <a:p>
            <a:pPr marL="0" indent="0" algn="just">
              <a:buFont typeface="Arial"/>
              <a:buNone/>
            </a:pPr>
            <a:endParaRPr lang="es-MX" dirty="0"/>
          </a:p>
          <a:p>
            <a:pPr marL="0" indent="0" algn="just">
              <a:buFont typeface="Arial"/>
              <a:buNone/>
            </a:pPr>
            <a:endParaRPr lang="es-CO" dirty="0"/>
          </a:p>
        </p:txBody>
      </p:sp>
      <p:sp>
        <p:nvSpPr>
          <p:cNvPr id="6" name="Marcador de contenido 2">
            <a:extLst>
              <a:ext uri="{FF2B5EF4-FFF2-40B4-BE49-F238E27FC236}">
                <a16:creationId xmlns="" xmlns:a16="http://schemas.microsoft.com/office/drawing/2014/main" id="{7E4C3660-06CA-48D1-91C0-BB6A708E9D81}"/>
              </a:ext>
            </a:extLst>
          </p:cNvPr>
          <p:cNvSpPr txBox="1">
            <a:spLocks/>
          </p:cNvSpPr>
          <p:nvPr/>
        </p:nvSpPr>
        <p:spPr>
          <a:xfrm>
            <a:off x="609600" y="1826581"/>
            <a:ext cx="10972800" cy="40732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lgn="just">
              <a:buFont typeface="+mj-lt"/>
              <a:buAutoNum type="alphaLcPeriod"/>
            </a:pPr>
            <a:r>
              <a:rPr lang="es-MX" dirty="0"/>
              <a:t>¿Cuál es el concepto del modulo de diagnostico financiero?</a:t>
            </a:r>
          </a:p>
          <a:p>
            <a:pPr marL="514350" indent="-514350" algn="just">
              <a:buFont typeface="+mj-lt"/>
              <a:buAutoNum type="alphaLcPeriod"/>
            </a:pPr>
            <a:endParaRPr lang="es-MX" dirty="0"/>
          </a:p>
          <a:p>
            <a:pPr marL="514350" indent="-514350" algn="just">
              <a:buFont typeface="+mj-lt"/>
              <a:buAutoNum type="alphaLcPeriod"/>
            </a:pPr>
            <a:r>
              <a:rPr lang="es-MX" dirty="0"/>
              <a:t>¿Considera que los temas vistos aportan a su desarrollo profesional y personal?</a:t>
            </a:r>
          </a:p>
          <a:p>
            <a:pPr marL="514350" indent="-514350" algn="just">
              <a:buFont typeface="+mj-lt"/>
              <a:buAutoNum type="alphaLcPeriod"/>
            </a:pPr>
            <a:endParaRPr lang="es-MX" dirty="0"/>
          </a:p>
          <a:p>
            <a:pPr marL="514350" indent="-514350" algn="just">
              <a:buFont typeface="+mj-lt"/>
              <a:buAutoNum type="alphaLcPeriod"/>
            </a:pPr>
            <a:r>
              <a:rPr lang="es-MX" dirty="0"/>
              <a:t>¿De los temas estudiados cual considera que se debe hacer más énfasis?</a:t>
            </a:r>
          </a:p>
          <a:p>
            <a:pPr marL="514350" indent="-514350" algn="just">
              <a:buFont typeface="+mj-lt"/>
              <a:buAutoNum type="alphaLcPeriod"/>
            </a:pPr>
            <a:endParaRPr lang="es-MX" dirty="0"/>
          </a:p>
          <a:p>
            <a:pPr marL="514350" indent="-514350" algn="just">
              <a:buFont typeface="+mj-lt"/>
              <a:buAutoNum type="alphaLcPeriod"/>
            </a:pPr>
            <a:endParaRPr lang="es-MX" dirty="0"/>
          </a:p>
          <a:p>
            <a:pPr marL="514350" indent="-514350" algn="just">
              <a:buFont typeface="+mj-lt"/>
              <a:buAutoNum type="alphaLcPeriod"/>
            </a:pPr>
            <a:endParaRPr lang="es-MX" dirty="0"/>
          </a:p>
          <a:p>
            <a:pPr algn="just"/>
            <a:endParaRPr lang="es-MX" dirty="0"/>
          </a:p>
          <a:p>
            <a:pPr marL="0" indent="0" algn="just">
              <a:buFont typeface="Arial"/>
              <a:buNone/>
            </a:pPr>
            <a:endParaRPr lang="es-MX" dirty="0"/>
          </a:p>
          <a:p>
            <a:pPr marL="0" indent="0" algn="just">
              <a:buFont typeface="Arial"/>
              <a:buNone/>
            </a:pPr>
            <a:endParaRPr lang="es-MX" dirty="0"/>
          </a:p>
          <a:p>
            <a:pPr marL="0" indent="0" algn="just">
              <a:buFont typeface="Arial"/>
              <a:buNone/>
            </a:pPr>
            <a:endParaRPr lang="es-CO" dirty="0"/>
          </a:p>
        </p:txBody>
      </p:sp>
    </p:spTree>
    <p:extLst>
      <p:ext uri="{BB962C8B-B14F-4D97-AF65-F5344CB8AC3E}">
        <p14:creationId xmlns:p14="http://schemas.microsoft.com/office/powerpoint/2010/main" val="5232703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Impacto</a:t>
            </a:r>
            <a:endParaRPr lang="es-CO" dirty="0"/>
          </a:p>
        </p:txBody>
      </p:sp>
      <p:sp>
        <p:nvSpPr>
          <p:cNvPr id="4" name="Marcador de contenido 2"/>
          <p:cNvSpPr txBox="1">
            <a:spLocks/>
          </p:cNvSpPr>
          <p:nvPr/>
        </p:nvSpPr>
        <p:spPr>
          <a:xfrm>
            <a:off x="898635" y="1600201"/>
            <a:ext cx="10212710" cy="33619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CO" dirty="0"/>
              <a:t> </a:t>
            </a:r>
          </a:p>
        </p:txBody>
      </p:sp>
      <p:sp>
        <p:nvSpPr>
          <p:cNvPr id="5" name="Marcador de contenido 2">
            <a:extLst>
              <a:ext uri="{FF2B5EF4-FFF2-40B4-BE49-F238E27FC236}">
                <a16:creationId xmlns="" xmlns:a16="http://schemas.microsoft.com/office/drawing/2014/main" id="{D16461D5-2777-4F6B-91AE-5B78B42D6D6F}"/>
              </a:ext>
            </a:extLst>
          </p:cNvPr>
          <p:cNvSpPr>
            <a:spLocks noGrp="1"/>
          </p:cNvSpPr>
          <p:nvPr>
            <p:ph idx="1"/>
          </p:nvPr>
        </p:nvSpPr>
        <p:spPr>
          <a:xfrm>
            <a:off x="609600" y="1759998"/>
            <a:ext cx="10972800" cy="4099263"/>
          </a:xfrm>
        </p:spPr>
        <p:txBody>
          <a:bodyPr>
            <a:normAutofit fontScale="85000" lnSpcReduction="20000"/>
          </a:bodyPr>
          <a:lstStyle/>
          <a:p>
            <a:pPr marL="0" indent="0" algn="just">
              <a:buNone/>
            </a:pPr>
            <a:r>
              <a:rPr lang="es-MX" dirty="0"/>
              <a:t>Durante el desarrollo del módulo se consiguió que a través del desarrollo del mismo los estudiantes adquirieran la competencia y expresaran lo siguiente:</a:t>
            </a:r>
          </a:p>
          <a:p>
            <a:pPr marL="0" indent="0" algn="just">
              <a:buNone/>
            </a:pPr>
            <a:endParaRPr lang="es-MX" dirty="0"/>
          </a:p>
          <a:p>
            <a:pPr algn="just"/>
            <a:r>
              <a:rPr lang="es-MX" dirty="0"/>
              <a:t> Tienen un concepto positivo debido que el módulo y el profesor aportan todas las herramientas necesarias para la adquirir la competencia. </a:t>
            </a:r>
          </a:p>
          <a:p>
            <a:pPr marL="0" indent="0" algn="just">
              <a:buNone/>
            </a:pPr>
            <a:endParaRPr lang="es-MX" dirty="0"/>
          </a:p>
          <a:p>
            <a:pPr algn="just"/>
            <a:r>
              <a:rPr lang="es-MX" dirty="0"/>
              <a:t>Es de gran importancia, para el desarrollo de la vida profesional ya que les brindo las herramientas necesarias para desarrollas diagnósticos financieros para realizar planes de acción que permitan la mejora en las organizaciones.  </a:t>
            </a:r>
          </a:p>
          <a:p>
            <a:pPr algn="just"/>
            <a:endParaRPr lang="es-MX" dirty="0"/>
          </a:p>
          <a:p>
            <a:pPr marL="0" indent="0" algn="just">
              <a:buNone/>
            </a:pPr>
            <a:endParaRPr lang="es-MX" dirty="0"/>
          </a:p>
          <a:p>
            <a:pPr marL="0" indent="0" algn="just">
              <a:buNone/>
            </a:pPr>
            <a:endParaRPr lang="es-MX" dirty="0"/>
          </a:p>
          <a:p>
            <a:pPr marL="0" indent="0" algn="just">
              <a:buNone/>
            </a:pPr>
            <a:endParaRPr lang="es-CO" dirty="0"/>
          </a:p>
        </p:txBody>
      </p:sp>
    </p:spTree>
    <p:extLst>
      <p:ext uri="{BB962C8B-B14F-4D97-AF65-F5344CB8AC3E}">
        <p14:creationId xmlns:p14="http://schemas.microsoft.com/office/powerpoint/2010/main" val="6600279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Impacto</a:t>
            </a:r>
            <a:endParaRPr lang="es-CO" dirty="0"/>
          </a:p>
        </p:txBody>
      </p:sp>
      <p:sp>
        <p:nvSpPr>
          <p:cNvPr id="4" name="Marcador de contenido 2"/>
          <p:cNvSpPr txBox="1">
            <a:spLocks/>
          </p:cNvSpPr>
          <p:nvPr/>
        </p:nvSpPr>
        <p:spPr>
          <a:xfrm>
            <a:off x="898635" y="1600201"/>
            <a:ext cx="10212710" cy="33619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CO" dirty="0"/>
              <a:t> </a:t>
            </a:r>
          </a:p>
        </p:txBody>
      </p:sp>
      <p:sp>
        <p:nvSpPr>
          <p:cNvPr id="5" name="Marcador de contenido 2">
            <a:extLst>
              <a:ext uri="{FF2B5EF4-FFF2-40B4-BE49-F238E27FC236}">
                <a16:creationId xmlns="" xmlns:a16="http://schemas.microsoft.com/office/drawing/2014/main" id="{D16461D5-2777-4F6B-91AE-5B78B42D6D6F}"/>
              </a:ext>
            </a:extLst>
          </p:cNvPr>
          <p:cNvSpPr>
            <a:spLocks noGrp="1"/>
          </p:cNvSpPr>
          <p:nvPr>
            <p:ph idx="1"/>
          </p:nvPr>
        </p:nvSpPr>
        <p:spPr>
          <a:xfrm>
            <a:off x="609600" y="2037424"/>
            <a:ext cx="10972800" cy="3202147"/>
          </a:xfrm>
        </p:spPr>
        <p:txBody>
          <a:bodyPr>
            <a:normAutofit fontScale="92500" lnSpcReduction="20000"/>
          </a:bodyPr>
          <a:lstStyle/>
          <a:p>
            <a:pPr algn="just"/>
            <a:r>
              <a:rPr lang="es-MX" dirty="0"/>
              <a:t>En referencia a la parte personal de igual forma ayuda para la toma de decisiones financieras que pueden impactar positiva o negativamente su entorno familiar y personal.  </a:t>
            </a:r>
          </a:p>
          <a:p>
            <a:pPr marL="0" indent="0" algn="just">
              <a:buNone/>
            </a:pPr>
            <a:endParaRPr lang="es-MX" dirty="0"/>
          </a:p>
          <a:p>
            <a:pPr algn="just"/>
            <a:r>
              <a:rPr lang="es-MX" dirty="0"/>
              <a:t>consideran que es necesario profundizar en matemáticas financiera en referencia a tasas, valor futuro, valor presente, así como también en el análisis vertical y horizontal de los estados financieros. </a:t>
            </a:r>
          </a:p>
          <a:p>
            <a:pPr algn="just"/>
            <a:endParaRPr lang="es-MX" dirty="0"/>
          </a:p>
          <a:p>
            <a:pPr marL="0" indent="0" algn="just">
              <a:buNone/>
            </a:pPr>
            <a:endParaRPr lang="es-MX" dirty="0"/>
          </a:p>
          <a:p>
            <a:pPr marL="0" indent="0" algn="just">
              <a:buNone/>
            </a:pPr>
            <a:endParaRPr lang="es-MX" dirty="0"/>
          </a:p>
          <a:p>
            <a:pPr marL="0" indent="0" algn="just">
              <a:buNone/>
            </a:pPr>
            <a:endParaRPr lang="es-CO" dirty="0"/>
          </a:p>
        </p:txBody>
      </p:sp>
    </p:spTree>
    <p:extLst>
      <p:ext uri="{BB962C8B-B14F-4D97-AF65-F5344CB8AC3E}">
        <p14:creationId xmlns:p14="http://schemas.microsoft.com/office/powerpoint/2010/main" val="13361138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ES_tradnl" dirty="0" smtClean="0">
                <a:solidFill>
                  <a:srgbClr val="002060"/>
                </a:solidFill>
              </a:rPr>
              <a:t>Evidencias recolectadas</a:t>
            </a:r>
            <a:endParaRPr lang="es-CO" dirty="0"/>
          </a:p>
        </p:txBody>
      </p:sp>
      <p:sp>
        <p:nvSpPr>
          <p:cNvPr id="5" name="Marcador de texto 4"/>
          <p:cNvSpPr>
            <a:spLocks noGrp="1"/>
          </p:cNvSpPr>
          <p:nvPr>
            <p:ph type="body" sz="half" idx="4294967295"/>
          </p:nvPr>
        </p:nvSpPr>
        <p:spPr>
          <a:xfrm>
            <a:off x="0" y="4968086"/>
            <a:ext cx="10740788" cy="1223164"/>
          </a:xfrm>
        </p:spPr>
        <p:txBody>
          <a:bodyPr/>
          <a:lstStyle/>
          <a:p>
            <a:r>
              <a:rPr lang="es-CO" dirty="0" smtClean="0"/>
              <a:t>Katherine Gutiérrez                                           Johnny Fernández</a:t>
            </a:r>
          </a:p>
          <a:p>
            <a:pPr marL="0" indent="0">
              <a:buNone/>
            </a:pPr>
            <a:r>
              <a:rPr lang="es-CO" dirty="0" smtClean="0"/>
              <a:t>                                             Sara Janet Blanco</a:t>
            </a:r>
            <a:endParaRPr lang="es-CO" dirty="0"/>
          </a:p>
        </p:txBody>
      </p:sp>
      <p:pic>
        <p:nvPicPr>
          <p:cNvPr id="4" name="Imagen 3">
            <a:extLst>
              <a:ext uri="{FF2B5EF4-FFF2-40B4-BE49-F238E27FC236}">
                <a16:creationId xmlns="" xmlns:a16="http://schemas.microsoft.com/office/drawing/2014/main" id="{0185CAAD-43BB-434A-A859-E8BBA64F5FB4}"/>
              </a:ext>
            </a:extLst>
          </p:cNvPr>
          <p:cNvPicPr>
            <a:picLocks noChangeAspect="1"/>
          </p:cNvPicPr>
          <p:nvPr/>
        </p:nvPicPr>
        <p:blipFill rotWithShape="1">
          <a:blip r:embed="rId2"/>
          <a:srcRect l="40850" t="24336" r="40801" b="22977"/>
          <a:stretch/>
        </p:blipFill>
        <p:spPr>
          <a:xfrm>
            <a:off x="1826814" y="1793289"/>
            <a:ext cx="1733132" cy="2799146"/>
          </a:xfrm>
          <a:prstGeom prst="rect">
            <a:avLst/>
          </a:prstGeom>
        </p:spPr>
      </p:pic>
      <p:pic>
        <p:nvPicPr>
          <p:cNvPr id="6" name="Imagen 5">
            <a:extLst>
              <a:ext uri="{FF2B5EF4-FFF2-40B4-BE49-F238E27FC236}">
                <a16:creationId xmlns="" xmlns:a16="http://schemas.microsoft.com/office/drawing/2014/main" id="{13D2F8B1-A5A3-481E-ACD5-50AE1B98D041}"/>
              </a:ext>
            </a:extLst>
          </p:cNvPr>
          <p:cNvPicPr>
            <a:picLocks noChangeAspect="1"/>
          </p:cNvPicPr>
          <p:nvPr/>
        </p:nvPicPr>
        <p:blipFill rotWithShape="1">
          <a:blip r:embed="rId3"/>
          <a:srcRect l="42250" t="30507" r="40582" b="22717"/>
          <a:stretch/>
        </p:blipFill>
        <p:spPr>
          <a:xfrm>
            <a:off x="4873841" y="2838174"/>
            <a:ext cx="1802167" cy="2799146"/>
          </a:xfrm>
          <a:prstGeom prst="rect">
            <a:avLst/>
          </a:prstGeom>
        </p:spPr>
      </p:pic>
      <p:pic>
        <p:nvPicPr>
          <p:cNvPr id="8" name="Imagen 7">
            <a:extLst>
              <a:ext uri="{FF2B5EF4-FFF2-40B4-BE49-F238E27FC236}">
                <a16:creationId xmlns="" xmlns:a16="http://schemas.microsoft.com/office/drawing/2014/main" id="{527E48C1-9531-4136-8816-AE8E9B5AFDD0}"/>
              </a:ext>
            </a:extLst>
          </p:cNvPr>
          <p:cNvPicPr>
            <a:picLocks noChangeAspect="1"/>
          </p:cNvPicPr>
          <p:nvPr/>
        </p:nvPicPr>
        <p:blipFill rotWithShape="1">
          <a:blip r:embed="rId4"/>
          <a:srcRect l="40704" t="23068" r="40728" b="23935"/>
          <a:stretch/>
        </p:blipFill>
        <p:spPr>
          <a:xfrm>
            <a:off x="7755451" y="1793290"/>
            <a:ext cx="1816240" cy="2799146"/>
          </a:xfrm>
          <a:prstGeom prst="rect">
            <a:avLst/>
          </a:prstGeom>
        </p:spPr>
      </p:pic>
    </p:spTree>
    <p:extLst>
      <p:ext uri="{BB962C8B-B14F-4D97-AF65-F5344CB8AC3E}">
        <p14:creationId xmlns:p14="http://schemas.microsoft.com/office/powerpoint/2010/main" val="19763462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Videos de la Evidencias</a:t>
            </a:r>
            <a:endParaRPr lang="es-CO" dirty="0"/>
          </a:p>
        </p:txBody>
      </p:sp>
      <p:sp>
        <p:nvSpPr>
          <p:cNvPr id="3" name="Marcador de contenido 2"/>
          <p:cNvSpPr>
            <a:spLocks noGrp="1"/>
          </p:cNvSpPr>
          <p:nvPr>
            <p:ph idx="1"/>
          </p:nvPr>
        </p:nvSpPr>
        <p:spPr/>
        <p:txBody>
          <a:bodyPr>
            <a:normAutofit fontScale="92500" lnSpcReduction="10000"/>
          </a:bodyPr>
          <a:lstStyle/>
          <a:p>
            <a:r>
              <a:rPr lang="es-CO" dirty="0" smtClean="0"/>
              <a:t>Katherine </a:t>
            </a:r>
            <a:r>
              <a:rPr lang="es-CO" dirty="0" err="1" smtClean="0"/>
              <a:t>Gutierrez</a:t>
            </a:r>
            <a:endParaRPr lang="es-CO" dirty="0" smtClean="0"/>
          </a:p>
          <a:p>
            <a:r>
              <a:rPr lang="es-CO" dirty="0" smtClean="0">
                <a:hlinkClick r:id="rId2"/>
              </a:rPr>
              <a:t>https://drive.google.com/file/d/1W_eyAmBpWGa_DXnUxGEHQqnFUUnocQDV/view?usp=sharing</a:t>
            </a:r>
            <a:endParaRPr lang="es-CO" dirty="0" smtClean="0"/>
          </a:p>
          <a:p>
            <a:r>
              <a:rPr lang="es-CO" dirty="0" smtClean="0"/>
              <a:t>Sara </a:t>
            </a:r>
            <a:r>
              <a:rPr lang="es-CO" dirty="0" err="1" smtClean="0"/>
              <a:t>Gomez</a:t>
            </a:r>
            <a:endParaRPr lang="es-CO" dirty="0" smtClean="0"/>
          </a:p>
          <a:p>
            <a:r>
              <a:rPr lang="es-CO" dirty="0" smtClean="0">
                <a:hlinkClick r:id="rId3"/>
              </a:rPr>
              <a:t>https://drive.google.com/file/d/1_X2JREROWrueYOtOg_uxL8OvVTaSn4VD/view?usp=sharing</a:t>
            </a:r>
            <a:endParaRPr lang="es-CO" dirty="0"/>
          </a:p>
          <a:p>
            <a:r>
              <a:rPr lang="es-CO" dirty="0" err="1" smtClean="0"/>
              <a:t>Jhonny</a:t>
            </a:r>
            <a:r>
              <a:rPr lang="es-CO" dirty="0" smtClean="0"/>
              <a:t> </a:t>
            </a:r>
            <a:r>
              <a:rPr lang="es-CO" dirty="0" err="1" smtClean="0"/>
              <a:t>Fernandez</a:t>
            </a:r>
            <a:endParaRPr lang="es-CO" dirty="0" smtClean="0"/>
          </a:p>
          <a:p>
            <a:r>
              <a:rPr lang="es-CO" dirty="0" smtClean="0">
                <a:hlinkClick r:id="rId4"/>
              </a:rPr>
              <a:t>https://drive.google.com/file/d/13pce78dRxU_zPzWELOJQa96W2g23BMhs/view?usp=sharing</a:t>
            </a:r>
            <a:endParaRPr lang="es-CO" dirty="0"/>
          </a:p>
          <a:p>
            <a:endParaRPr lang="es-CO" dirty="0"/>
          </a:p>
        </p:txBody>
      </p:sp>
    </p:spTree>
    <p:extLst>
      <p:ext uri="{BB962C8B-B14F-4D97-AF65-F5344CB8AC3E}">
        <p14:creationId xmlns:p14="http://schemas.microsoft.com/office/powerpoint/2010/main" val="1322174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Referencias bibliográficas</a:t>
            </a:r>
            <a:endParaRPr lang="es-CO" dirty="0"/>
          </a:p>
        </p:txBody>
      </p:sp>
      <p:sp>
        <p:nvSpPr>
          <p:cNvPr id="3" name="Marcador de contenido 2">
            <a:extLst>
              <a:ext uri="{FF2B5EF4-FFF2-40B4-BE49-F238E27FC236}">
                <a16:creationId xmlns="" xmlns:a16="http://schemas.microsoft.com/office/drawing/2014/main" id="{78AE0F5D-975C-4D36-B5D3-B0D9B74A6BD9}"/>
              </a:ext>
            </a:extLst>
          </p:cNvPr>
          <p:cNvSpPr>
            <a:spLocks noGrp="1"/>
          </p:cNvSpPr>
          <p:nvPr>
            <p:ph idx="1"/>
          </p:nvPr>
        </p:nvSpPr>
        <p:spPr>
          <a:xfrm>
            <a:off x="609600" y="2037424"/>
            <a:ext cx="10972800" cy="3202147"/>
          </a:xfrm>
        </p:spPr>
        <p:txBody>
          <a:bodyPr>
            <a:normAutofit/>
          </a:bodyPr>
          <a:lstStyle/>
          <a:p>
            <a:pPr marL="0" indent="0" algn="just">
              <a:buNone/>
            </a:pPr>
            <a:endParaRPr lang="es-MX" dirty="0"/>
          </a:p>
          <a:p>
            <a:pPr marL="0" indent="0" algn="just">
              <a:buNone/>
            </a:pPr>
            <a:endParaRPr lang="es-MX" dirty="0"/>
          </a:p>
          <a:p>
            <a:pPr marL="0" indent="0" algn="just">
              <a:buNone/>
            </a:pPr>
            <a:endParaRPr lang="es-CO" dirty="0"/>
          </a:p>
        </p:txBody>
      </p:sp>
      <p:sp>
        <p:nvSpPr>
          <p:cNvPr id="4" name="Marcador de contenido 2">
            <a:extLst>
              <a:ext uri="{FF2B5EF4-FFF2-40B4-BE49-F238E27FC236}">
                <a16:creationId xmlns="" xmlns:a16="http://schemas.microsoft.com/office/drawing/2014/main" id="{9E902AB2-C570-4289-B548-4543A1F768C1}"/>
              </a:ext>
            </a:extLst>
          </p:cNvPr>
          <p:cNvSpPr txBox="1">
            <a:spLocks/>
          </p:cNvSpPr>
          <p:nvPr/>
        </p:nvSpPr>
        <p:spPr>
          <a:xfrm>
            <a:off x="762000" y="2447278"/>
            <a:ext cx="10972800" cy="16719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MX" dirty="0"/>
              <a:t>Módulo de Análisis y Diagnostico Financiero. Recuperado de: </a:t>
            </a:r>
            <a:r>
              <a:rPr lang="es-MX" dirty="0">
                <a:hlinkClick r:id="rId2"/>
              </a:rPr>
              <a:t>http://aula2020.fitec.edu.co/course/view.php?id=444&amp;section=2</a:t>
            </a:r>
            <a:r>
              <a:rPr lang="es-MX" dirty="0"/>
              <a:t> </a:t>
            </a:r>
          </a:p>
          <a:p>
            <a:pPr marL="0" indent="0" algn="just">
              <a:buFont typeface="Arial"/>
              <a:buNone/>
            </a:pPr>
            <a:endParaRPr lang="es-MX" dirty="0"/>
          </a:p>
          <a:p>
            <a:pPr marL="0" indent="0" algn="just">
              <a:buFont typeface="Arial"/>
              <a:buNone/>
            </a:pPr>
            <a:endParaRPr lang="es-MX" dirty="0"/>
          </a:p>
          <a:p>
            <a:pPr marL="0" indent="0" algn="just">
              <a:buFont typeface="Arial"/>
              <a:buNone/>
            </a:pPr>
            <a:endParaRPr lang="es-CO" dirty="0"/>
          </a:p>
        </p:txBody>
      </p:sp>
    </p:spTree>
    <p:extLst>
      <p:ext uri="{BB962C8B-B14F-4D97-AF65-F5344CB8AC3E}">
        <p14:creationId xmlns:p14="http://schemas.microsoft.com/office/powerpoint/2010/main" val="17808202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556536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65511" y="477837"/>
            <a:ext cx="3545109" cy="1982791"/>
          </a:xfrm>
        </p:spPr>
        <p:txBody>
          <a:bodyPr>
            <a:normAutofit fontScale="90000"/>
          </a:bodyPr>
          <a:lstStyle/>
          <a:p>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Experiencias significativas</a:t>
            </a:r>
            <a:r>
              <a:rPr lang="es-ES" b="1" cap="a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es-ES" b="1" cap="a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s-ES" b="1" cap="all"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2020-2</a:t>
            </a:r>
            <a:endPar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Marcador de contenido 2"/>
          <p:cNvSpPr>
            <a:spLocks noGrp="1"/>
          </p:cNvSpPr>
          <p:nvPr>
            <p:ph sz="half" idx="1"/>
          </p:nvPr>
        </p:nvSpPr>
        <p:spPr>
          <a:xfrm rot="3726268">
            <a:off x="609600" y="1600201"/>
            <a:ext cx="5384800" cy="4525963"/>
          </a:xfrm>
        </p:spPr>
        <p:txBody>
          <a:bodyPr vert="vert270"/>
          <a:lstStyle/>
          <a:p>
            <a:endParaRPr lang="es-CO" b="1" dirty="0" smtClean="0"/>
          </a:p>
          <a:p>
            <a:pPr marL="0" indent="0">
              <a:buNone/>
            </a:pPr>
            <a:endParaRPr lang="es-CO"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2571" y="2257428"/>
            <a:ext cx="5537915" cy="412055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754" y="274637"/>
            <a:ext cx="4532091" cy="6136956"/>
          </a:xfrm>
          <a:prstGeom prst="rect">
            <a:avLst/>
          </a:prstGeom>
        </p:spPr>
      </p:pic>
    </p:spTree>
    <p:extLst>
      <p:ext uri="{BB962C8B-B14F-4D97-AF65-F5344CB8AC3E}">
        <p14:creationId xmlns:p14="http://schemas.microsoft.com/office/powerpoint/2010/main" val="12156435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Metodología</a:t>
            </a:r>
            <a:endParaRPr lang="es-CO" dirty="0"/>
          </a:p>
        </p:txBody>
      </p:sp>
      <p:sp>
        <p:nvSpPr>
          <p:cNvPr id="3" name="Marcador de contenido 2"/>
          <p:cNvSpPr>
            <a:spLocks noGrp="1"/>
          </p:cNvSpPr>
          <p:nvPr>
            <p:ph idx="1"/>
          </p:nvPr>
        </p:nvSpPr>
        <p:spPr>
          <a:xfrm>
            <a:off x="609600" y="1430127"/>
            <a:ext cx="10972800" cy="4525963"/>
          </a:xfrm>
        </p:spPr>
        <p:txBody>
          <a:bodyPr>
            <a:normAutofit fontScale="77500" lnSpcReduction="20000"/>
          </a:bodyPr>
          <a:lstStyle/>
          <a:p>
            <a:pPr algn="r">
              <a:buFont typeface="Wingdings" panose="05000000000000000000" pitchFamily="2" charset="2"/>
              <a:buChar char="ü"/>
            </a:pPr>
            <a:endParaRPr lang="es-CO" dirty="0"/>
          </a:p>
          <a:p>
            <a:pPr marL="0" indent="0" algn="just">
              <a:buNone/>
            </a:pPr>
            <a:r>
              <a:rPr lang="es-CO" dirty="0"/>
              <a:t>Las estrategias desarrolladas con los estudiantes para orientarlos a adquirir la competencia del modulo son las siguientes:</a:t>
            </a:r>
          </a:p>
          <a:p>
            <a:pPr algn="just">
              <a:buFont typeface="Wingdings" panose="05000000000000000000" pitchFamily="2" charset="2"/>
              <a:buChar char="ü"/>
            </a:pPr>
            <a:endParaRPr lang="es-CO" dirty="0"/>
          </a:p>
          <a:p>
            <a:pPr algn="just">
              <a:buFont typeface="Wingdings" panose="05000000000000000000" pitchFamily="2" charset="2"/>
              <a:buChar char="ü"/>
            </a:pPr>
            <a:r>
              <a:rPr lang="es-CO" dirty="0"/>
              <a:t>Motivar al estudiante que identifique como el aprendizaje que se va adquirir durante el desarrollo del módulo le aporta a su vida personal y laboral.</a:t>
            </a:r>
          </a:p>
          <a:p>
            <a:pPr algn="just">
              <a:buFont typeface="Wingdings" panose="05000000000000000000" pitchFamily="2" charset="2"/>
              <a:buChar char="ü"/>
            </a:pPr>
            <a:endParaRPr lang="es-CO" dirty="0"/>
          </a:p>
          <a:p>
            <a:pPr algn="just">
              <a:buFont typeface="Wingdings" panose="05000000000000000000" pitchFamily="2" charset="2"/>
              <a:buChar char="ü"/>
            </a:pPr>
            <a:r>
              <a:rPr lang="es-CO" dirty="0"/>
              <a:t>Realización de vídeo clases profundizando cada una de las temáticas desarrolladas en el modulo. </a:t>
            </a:r>
          </a:p>
          <a:p>
            <a:pPr algn="just">
              <a:buFont typeface="Wingdings" panose="05000000000000000000" pitchFamily="2" charset="2"/>
              <a:buChar char="ü"/>
            </a:pPr>
            <a:endParaRPr lang="es-CO" dirty="0"/>
          </a:p>
          <a:p>
            <a:pPr algn="just">
              <a:buFont typeface="Wingdings" panose="05000000000000000000" pitchFamily="2" charset="2"/>
              <a:buChar char="ü"/>
            </a:pPr>
            <a:r>
              <a:rPr lang="es-CO" dirty="0"/>
              <a:t>Uso de material gráfico elaborado en diapositivas para la socialización de las temáticas</a:t>
            </a:r>
          </a:p>
          <a:p>
            <a:pPr marL="0" indent="0" algn="just">
              <a:buNone/>
            </a:pPr>
            <a:endParaRPr lang="es-CO" dirty="0"/>
          </a:p>
          <a:p>
            <a:pPr marL="0" indent="0" algn="just">
              <a:buNone/>
            </a:pPr>
            <a:endParaRPr lang="es-CO" dirty="0"/>
          </a:p>
        </p:txBody>
      </p:sp>
      <p:sp>
        <p:nvSpPr>
          <p:cNvPr id="4" name="Marcador de contenido 2">
            <a:extLst>
              <a:ext uri="{FF2B5EF4-FFF2-40B4-BE49-F238E27FC236}">
                <a16:creationId xmlns="" xmlns:a16="http://schemas.microsoft.com/office/drawing/2014/main" id="{8A452C1A-0BF7-4F66-BDE5-33920E916A42}"/>
              </a:ext>
            </a:extLst>
          </p:cNvPr>
          <p:cNvSpPr txBox="1">
            <a:spLocks/>
          </p:cNvSpPr>
          <p:nvPr/>
        </p:nvSpPr>
        <p:spPr>
          <a:xfrm>
            <a:off x="609600" y="1713389"/>
            <a:ext cx="10972800" cy="39594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MX" dirty="0"/>
          </a:p>
          <a:p>
            <a:pPr algn="just"/>
            <a:endParaRPr lang="es-MX" dirty="0"/>
          </a:p>
          <a:p>
            <a:pPr marL="0" indent="0" algn="just">
              <a:buFont typeface="Arial"/>
              <a:buNone/>
            </a:pPr>
            <a:endParaRPr lang="es-CO" dirty="0"/>
          </a:p>
        </p:txBody>
      </p:sp>
    </p:spTree>
    <p:extLst>
      <p:ext uri="{BB962C8B-B14F-4D97-AF65-F5344CB8AC3E}">
        <p14:creationId xmlns:p14="http://schemas.microsoft.com/office/powerpoint/2010/main" val="20105639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Identificación</a:t>
            </a:r>
            <a:endParaRPr lang="es-CO" dirty="0"/>
          </a:p>
        </p:txBody>
      </p:sp>
      <p:sp>
        <p:nvSpPr>
          <p:cNvPr id="3" name="Marcador de contenido 2"/>
          <p:cNvSpPr>
            <a:spLocks noGrp="1"/>
          </p:cNvSpPr>
          <p:nvPr>
            <p:ph idx="1"/>
          </p:nvPr>
        </p:nvSpPr>
        <p:spPr/>
        <p:txBody>
          <a:bodyPr>
            <a:normAutofit/>
          </a:bodyPr>
          <a:lstStyle/>
          <a:p>
            <a:pPr marL="0" indent="0" algn="just">
              <a:buNone/>
            </a:pPr>
            <a:r>
              <a:rPr lang="es-CO" altLang="es-CO" dirty="0" smtClean="0"/>
              <a:t> </a:t>
            </a:r>
          </a:p>
          <a:p>
            <a:pPr marL="0" indent="0" algn="just">
              <a:buNone/>
            </a:pPr>
            <a:endParaRPr lang="es-CO" altLang="es-CO" dirty="0" smtClean="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911" y="1985962"/>
            <a:ext cx="2152650" cy="2886075"/>
          </a:xfrm>
          <a:prstGeom prst="rect">
            <a:avLst/>
          </a:prstGeom>
        </p:spPr>
      </p:pic>
      <p:sp>
        <p:nvSpPr>
          <p:cNvPr id="5" name="CuadroTexto 4"/>
          <p:cNvSpPr txBox="1"/>
          <p:nvPr/>
        </p:nvSpPr>
        <p:spPr>
          <a:xfrm>
            <a:off x="3879273" y="2801285"/>
            <a:ext cx="7869382" cy="1415772"/>
          </a:xfrm>
          <a:prstGeom prst="rect">
            <a:avLst/>
          </a:prstGeom>
          <a:noFill/>
        </p:spPr>
        <p:txBody>
          <a:bodyPr wrap="square" rtlCol="0">
            <a:spAutoFit/>
          </a:bodyPr>
          <a:lstStyle/>
          <a:p>
            <a:r>
              <a:rPr lang="es-CO" sz="3200" dirty="0" smtClean="0">
                <a:latin typeface="Pristina" panose="03060402040406080204" pitchFamily="66" charset="0"/>
              </a:rPr>
              <a:t>Laura Catherine Acosta Villabona</a:t>
            </a:r>
          </a:p>
          <a:p>
            <a:r>
              <a:rPr lang="es-CO" dirty="0" smtClean="0">
                <a:latin typeface="Tw Cen MT" panose="020B0602020104020603" pitchFamily="34" charset="0"/>
              </a:rPr>
              <a:t>Docente de Ingles Certificada por el British Council- Cambridge English </a:t>
            </a:r>
            <a:r>
              <a:rPr lang="es-CO" dirty="0" err="1" smtClean="0">
                <a:latin typeface="Tw Cen MT" panose="020B0602020104020603" pitchFamily="34" charset="0"/>
              </a:rPr>
              <a:t>Assessment</a:t>
            </a:r>
            <a:r>
              <a:rPr lang="es-CO" dirty="0" smtClean="0">
                <a:latin typeface="Tw Cen MT" panose="020B0602020104020603" pitchFamily="34" charset="0"/>
              </a:rPr>
              <a:t/>
            </a:r>
            <a:br>
              <a:rPr lang="es-CO" dirty="0" smtClean="0">
                <a:latin typeface="Tw Cen MT" panose="020B0602020104020603" pitchFamily="34" charset="0"/>
              </a:rPr>
            </a:br>
            <a:r>
              <a:rPr lang="es-CO" dirty="0" smtClean="0">
                <a:latin typeface="Tw Cen MT" panose="020B0602020104020603" pitchFamily="34" charset="0"/>
              </a:rPr>
              <a:t>Asistente Cursos de </a:t>
            </a:r>
            <a:r>
              <a:rPr lang="es-CO" dirty="0" err="1" smtClean="0">
                <a:latin typeface="Tw Cen MT" panose="020B0602020104020603" pitchFamily="34" charset="0"/>
              </a:rPr>
              <a:t>Educational</a:t>
            </a:r>
            <a:r>
              <a:rPr lang="es-CO" dirty="0" smtClean="0">
                <a:latin typeface="Tw Cen MT" panose="020B0602020104020603" pitchFamily="34" charset="0"/>
              </a:rPr>
              <a:t> </a:t>
            </a:r>
            <a:r>
              <a:rPr lang="es-CO" dirty="0" err="1" smtClean="0">
                <a:latin typeface="Tw Cen MT" panose="020B0602020104020603" pitchFamily="34" charset="0"/>
              </a:rPr>
              <a:t>Neuroscience</a:t>
            </a:r>
            <a:r>
              <a:rPr lang="es-CO" dirty="0" smtClean="0">
                <a:latin typeface="Tw Cen MT" panose="020B0602020104020603" pitchFamily="34" charset="0"/>
              </a:rPr>
              <a:t>,  </a:t>
            </a:r>
            <a:r>
              <a:rPr lang="es-CO" dirty="0" err="1" smtClean="0">
                <a:latin typeface="Tw Cen MT" panose="020B0602020104020603" pitchFamily="34" charset="0"/>
              </a:rPr>
              <a:t>Neuroleadership</a:t>
            </a:r>
            <a:r>
              <a:rPr lang="es-CO" dirty="0" smtClean="0">
                <a:latin typeface="Tw Cen MT" panose="020B0602020104020603" pitchFamily="34" charset="0"/>
              </a:rPr>
              <a:t>, </a:t>
            </a:r>
            <a:r>
              <a:rPr lang="es-CO" dirty="0" err="1" smtClean="0">
                <a:latin typeface="Tw Cen MT" panose="020B0602020104020603" pitchFamily="34" charset="0"/>
              </a:rPr>
              <a:t>Learning</a:t>
            </a:r>
            <a:r>
              <a:rPr lang="es-CO" dirty="0" smtClean="0">
                <a:latin typeface="Tw Cen MT" panose="020B0602020104020603" pitchFamily="34" charset="0"/>
              </a:rPr>
              <a:t> and </a:t>
            </a:r>
            <a:r>
              <a:rPr lang="es-CO" dirty="0" err="1" smtClean="0">
                <a:latin typeface="Tw Cen MT" panose="020B0602020104020603" pitchFamily="34" charset="0"/>
              </a:rPr>
              <a:t>Memory</a:t>
            </a:r>
            <a:r>
              <a:rPr lang="es-CO" dirty="0">
                <a:latin typeface="Tw Cen MT" panose="020B0602020104020603" pitchFamily="34" charset="0"/>
              </a:rPr>
              <a:t> </a:t>
            </a:r>
            <a:r>
              <a:rPr lang="es-CO" dirty="0" smtClean="0">
                <a:latin typeface="Tw Cen MT" panose="020B0602020104020603" pitchFamily="34" charset="0"/>
              </a:rPr>
              <a:t>de Universidad Central Queensland, Australia.</a:t>
            </a:r>
            <a:endParaRPr lang="es-CO" dirty="0">
              <a:latin typeface="Tw Cen MT" panose="020B0602020104020603" pitchFamily="34" charset="0"/>
            </a:endParaRPr>
          </a:p>
        </p:txBody>
      </p:sp>
    </p:spTree>
    <p:extLst>
      <p:ext uri="{BB962C8B-B14F-4D97-AF65-F5344CB8AC3E}">
        <p14:creationId xmlns:p14="http://schemas.microsoft.com/office/powerpoint/2010/main" val="1619121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Motivaciones</a:t>
            </a:r>
            <a:endParaRPr lang="es-CO" dirty="0"/>
          </a:p>
        </p:txBody>
      </p:sp>
      <p:graphicFrame>
        <p:nvGraphicFramePr>
          <p:cNvPr id="4" name="Marcador de contenido 3"/>
          <p:cNvGraphicFramePr>
            <a:graphicFrameLocks noGrp="1"/>
          </p:cNvGraphicFramePr>
          <p:nvPr>
            <p:ph idx="1"/>
            <p:extLst/>
          </p:nvPr>
        </p:nvGraphicFramePr>
        <p:xfrm>
          <a:off x="613954" y="535576"/>
          <a:ext cx="11142617" cy="5852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0436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865228" y="370685"/>
            <a:ext cx="3535680" cy="1371600"/>
          </a:xfrm>
        </p:spPr>
        <p:txBody>
          <a:bodyPr/>
          <a:lstStyle/>
          <a:p>
            <a:pPr algn="r"/>
            <a:r>
              <a:rPr lang="es-CO" dirty="0" smtClean="0"/>
              <a:t>Observación</a:t>
            </a:r>
            <a:endParaRPr lang="es-CO" dirty="0"/>
          </a:p>
        </p:txBody>
      </p:sp>
      <p:sp>
        <p:nvSpPr>
          <p:cNvPr id="5" name="Marcador de contenido 2"/>
          <p:cNvSpPr>
            <a:spLocks noGrp="1"/>
          </p:cNvSpPr>
          <p:nvPr>
            <p:ph idx="1"/>
          </p:nvPr>
        </p:nvSpPr>
        <p:spPr>
          <a:xfrm>
            <a:off x="1142069" y="1415709"/>
            <a:ext cx="8263187" cy="1149531"/>
          </a:xfrm>
        </p:spPr>
        <p:txBody>
          <a:bodyPr>
            <a:normAutofit fontScale="62500" lnSpcReduction="20000"/>
          </a:bodyPr>
          <a:lstStyle/>
          <a:p>
            <a:pPr algn="just"/>
            <a:r>
              <a:rPr lang="en-GB" dirty="0" smtClean="0">
                <a:latin typeface="Tw Cen MT" panose="020B0602020104020603" pitchFamily="34" charset="0"/>
              </a:rPr>
              <a:t>A </a:t>
            </a:r>
            <a:r>
              <a:rPr lang="es-ES" dirty="0" smtClean="0">
                <a:latin typeface="Tw Cen MT" panose="020B0602020104020603" pitchFamily="34" charset="0"/>
              </a:rPr>
              <a:t>través</a:t>
            </a:r>
            <a:r>
              <a:rPr lang="en-GB" dirty="0" smtClean="0">
                <a:latin typeface="Tw Cen MT" panose="020B0602020104020603" pitchFamily="34" charset="0"/>
              </a:rPr>
              <a:t> del </a:t>
            </a:r>
            <a:r>
              <a:rPr lang="es-CO" dirty="0" smtClean="0">
                <a:latin typeface="Tw Cen MT" panose="020B0602020104020603" pitchFamily="34" charset="0"/>
              </a:rPr>
              <a:t>proceso</a:t>
            </a:r>
            <a:r>
              <a:rPr lang="en-GB" dirty="0" smtClean="0">
                <a:latin typeface="Tw Cen MT" panose="020B0602020104020603" pitchFamily="34" charset="0"/>
              </a:rPr>
              <a:t> </a:t>
            </a:r>
            <a:r>
              <a:rPr lang="es-ES" dirty="0" smtClean="0">
                <a:latin typeface="Tw Cen MT" panose="020B0602020104020603" pitchFamily="34" charset="0"/>
              </a:rPr>
              <a:t>evaluativo</a:t>
            </a:r>
            <a:r>
              <a:rPr lang="en-GB" dirty="0" smtClean="0">
                <a:latin typeface="Tw Cen MT" panose="020B0602020104020603" pitchFamily="34" charset="0"/>
              </a:rPr>
              <a:t> de </a:t>
            </a:r>
            <a:r>
              <a:rPr lang="es-ES" dirty="0" smtClean="0">
                <a:latin typeface="Tw Cen MT" panose="020B0602020104020603" pitchFamily="34" charset="0"/>
              </a:rPr>
              <a:t>los</a:t>
            </a:r>
            <a:r>
              <a:rPr lang="en-GB" dirty="0" smtClean="0">
                <a:latin typeface="Tw Cen MT" panose="020B0602020104020603" pitchFamily="34" charset="0"/>
              </a:rPr>
              <a:t> </a:t>
            </a:r>
            <a:r>
              <a:rPr lang="en-GB" dirty="0" err="1" smtClean="0">
                <a:latin typeface="Tw Cen MT" panose="020B0602020104020603" pitchFamily="34" charset="0"/>
              </a:rPr>
              <a:t>módulos</a:t>
            </a:r>
            <a:r>
              <a:rPr lang="en-GB" dirty="0" smtClean="0">
                <a:latin typeface="Tw Cen MT" panose="020B0602020104020603" pitchFamily="34" charset="0"/>
              </a:rPr>
              <a:t> de Ingles, se </a:t>
            </a:r>
            <a:r>
              <a:rPr lang="en-GB" dirty="0" err="1" smtClean="0">
                <a:latin typeface="Tw Cen MT" panose="020B0602020104020603" pitchFamily="34" charset="0"/>
              </a:rPr>
              <a:t>indentifíca</a:t>
            </a:r>
            <a:r>
              <a:rPr lang="en-GB" dirty="0" smtClean="0">
                <a:latin typeface="Tw Cen MT" panose="020B0602020104020603" pitchFamily="34" charset="0"/>
              </a:rPr>
              <a:t> </a:t>
            </a:r>
            <a:r>
              <a:rPr lang="es-ES" dirty="0" smtClean="0">
                <a:latin typeface="Tw Cen MT" panose="020B0602020104020603" pitchFamily="34" charset="0"/>
              </a:rPr>
              <a:t>una</a:t>
            </a:r>
            <a:r>
              <a:rPr lang="en-GB" dirty="0" smtClean="0">
                <a:latin typeface="Tw Cen MT" panose="020B0602020104020603" pitchFamily="34" charset="0"/>
              </a:rPr>
              <a:t> </a:t>
            </a:r>
            <a:r>
              <a:rPr lang="en-GB" dirty="0" err="1" smtClean="0">
                <a:latin typeface="Tw Cen MT" panose="020B0602020104020603" pitchFamily="34" charset="0"/>
              </a:rPr>
              <a:t>carencia</a:t>
            </a:r>
            <a:r>
              <a:rPr lang="en-GB" dirty="0" smtClean="0">
                <a:latin typeface="Tw Cen MT" panose="020B0602020104020603" pitchFamily="34" charset="0"/>
              </a:rPr>
              <a:t> de </a:t>
            </a:r>
            <a:r>
              <a:rPr lang="en-GB" dirty="0" err="1" smtClean="0">
                <a:latin typeface="Tw Cen MT" panose="020B0602020104020603" pitchFamily="34" charset="0"/>
              </a:rPr>
              <a:t>Competencia</a:t>
            </a:r>
            <a:r>
              <a:rPr lang="en-GB" dirty="0" smtClean="0">
                <a:latin typeface="Tw Cen MT" panose="020B0602020104020603" pitchFamily="34" charset="0"/>
              </a:rPr>
              <a:t> Comunicativa </a:t>
            </a:r>
            <a:r>
              <a:rPr lang="en-GB" dirty="0" err="1" smtClean="0">
                <a:latin typeface="Tw Cen MT" panose="020B0602020104020603" pitchFamily="34" charset="0"/>
              </a:rPr>
              <a:t>en</a:t>
            </a:r>
            <a:r>
              <a:rPr lang="en-GB" dirty="0" smtClean="0">
                <a:latin typeface="Tw Cen MT" panose="020B0602020104020603" pitchFamily="34" charset="0"/>
              </a:rPr>
              <a:t> el </a:t>
            </a:r>
            <a:r>
              <a:rPr lang="en-GB" dirty="0" err="1" smtClean="0">
                <a:latin typeface="Tw Cen MT" panose="020B0602020104020603" pitchFamily="34" charset="0"/>
              </a:rPr>
              <a:t>lenguaje</a:t>
            </a:r>
            <a:r>
              <a:rPr lang="en-GB" dirty="0" smtClean="0">
                <a:latin typeface="Tw Cen MT" panose="020B0602020104020603" pitchFamily="34" charset="0"/>
              </a:rPr>
              <a:t> Ingles; </a:t>
            </a:r>
            <a:r>
              <a:rPr lang="en-GB" dirty="0" err="1" smtClean="0">
                <a:latin typeface="Tw Cen MT" panose="020B0602020104020603" pitchFamily="34" charset="0"/>
              </a:rPr>
              <a:t>dicha</a:t>
            </a:r>
            <a:r>
              <a:rPr lang="en-GB" dirty="0" smtClean="0">
                <a:latin typeface="Tw Cen MT" panose="020B0602020104020603" pitchFamily="34" charset="0"/>
              </a:rPr>
              <a:t> </a:t>
            </a:r>
            <a:r>
              <a:rPr lang="en-GB" dirty="0" err="1" smtClean="0">
                <a:latin typeface="Tw Cen MT" panose="020B0602020104020603" pitchFamily="34" charset="0"/>
              </a:rPr>
              <a:t>competencia</a:t>
            </a:r>
            <a:r>
              <a:rPr lang="en-GB" dirty="0">
                <a:latin typeface="Tw Cen MT" panose="020B0602020104020603" pitchFamily="34" charset="0"/>
              </a:rPr>
              <a:t>;</a:t>
            </a:r>
            <a:r>
              <a:rPr lang="en-GB" dirty="0" smtClean="0">
                <a:latin typeface="Tw Cen MT" panose="020B0602020104020603" pitchFamily="34" charset="0"/>
              </a:rPr>
              <a:t> se </a:t>
            </a:r>
            <a:r>
              <a:rPr lang="en-GB" dirty="0" err="1" smtClean="0">
                <a:latin typeface="Tw Cen MT" panose="020B0602020104020603" pitchFamily="34" charset="0"/>
              </a:rPr>
              <a:t>puede</a:t>
            </a:r>
            <a:r>
              <a:rPr lang="en-GB" dirty="0" smtClean="0">
                <a:latin typeface="Tw Cen MT" panose="020B0602020104020603" pitchFamily="34" charset="0"/>
              </a:rPr>
              <a:t> </a:t>
            </a:r>
            <a:r>
              <a:rPr lang="en-GB" dirty="0" err="1" smtClean="0">
                <a:latin typeface="Tw Cen MT" panose="020B0602020104020603" pitchFamily="34" charset="0"/>
              </a:rPr>
              <a:t>evaluar</a:t>
            </a:r>
            <a:r>
              <a:rPr lang="en-GB" dirty="0" smtClean="0">
                <a:latin typeface="Tw Cen MT" panose="020B0602020104020603" pitchFamily="34" charset="0"/>
              </a:rPr>
              <a:t> </a:t>
            </a:r>
            <a:r>
              <a:rPr lang="en-GB" dirty="0" err="1" smtClean="0">
                <a:latin typeface="Tw Cen MT" panose="020B0602020104020603" pitchFamily="34" charset="0"/>
              </a:rPr>
              <a:t>por</a:t>
            </a:r>
            <a:r>
              <a:rPr lang="en-GB" dirty="0" smtClean="0">
                <a:latin typeface="Tw Cen MT" panose="020B0602020104020603" pitchFamily="34" charset="0"/>
              </a:rPr>
              <a:t> </a:t>
            </a:r>
            <a:r>
              <a:rPr lang="en-GB" dirty="0" err="1" smtClean="0">
                <a:latin typeface="Tw Cen MT" panose="020B0602020104020603" pitchFamily="34" charset="0"/>
              </a:rPr>
              <a:t>medio</a:t>
            </a:r>
            <a:r>
              <a:rPr lang="en-GB" dirty="0" smtClean="0">
                <a:latin typeface="Tw Cen MT" panose="020B0602020104020603" pitchFamily="34" charset="0"/>
              </a:rPr>
              <a:t> de las </a:t>
            </a:r>
            <a:r>
              <a:rPr lang="en-GB" dirty="0" err="1" smtClean="0">
                <a:latin typeface="Tw Cen MT" panose="020B0602020104020603" pitchFamily="34" charset="0"/>
              </a:rPr>
              <a:t>habilidades</a:t>
            </a:r>
            <a:r>
              <a:rPr lang="en-GB" dirty="0">
                <a:latin typeface="Tw Cen MT" panose="020B0602020104020603" pitchFamily="34" charset="0"/>
              </a:rPr>
              <a:t> </a:t>
            </a:r>
            <a:r>
              <a:rPr lang="en-GB" dirty="0" err="1" smtClean="0">
                <a:latin typeface="Tw Cen MT" panose="020B0602020104020603" pitchFamily="34" charset="0"/>
              </a:rPr>
              <a:t>productivas</a:t>
            </a:r>
            <a:r>
              <a:rPr lang="en-GB" dirty="0" smtClean="0">
                <a:latin typeface="Tw Cen MT" panose="020B0602020104020603" pitchFamily="34" charset="0"/>
              </a:rPr>
              <a:t>; Writing and Speaking. </a:t>
            </a:r>
            <a:endParaRPr lang="en-GB" dirty="0">
              <a:latin typeface="Tw Cen MT" panose="020B0602020104020603" pitchFamily="34" charset="0"/>
            </a:endParaRPr>
          </a:p>
        </p:txBody>
      </p:sp>
      <p:sp>
        <p:nvSpPr>
          <p:cNvPr id="6" name="Elipse 5"/>
          <p:cNvSpPr/>
          <p:nvPr/>
        </p:nvSpPr>
        <p:spPr>
          <a:xfrm>
            <a:off x="9686365" y="605947"/>
            <a:ext cx="1653445" cy="1619523"/>
          </a:xfrm>
          <a:prstGeom prst="ellipse">
            <a:avLst/>
          </a:prstGeom>
          <a:blipFill>
            <a:blip r:embed="rId2">
              <a:extLst>
                <a:ext uri="{28A0092B-C50C-407E-A947-70E740481C1C}">
                  <a14:useLocalDpi xmlns:a14="http://schemas.microsoft.com/office/drawing/2010/main" val="0"/>
                </a:ext>
              </a:extLst>
            </a:blip>
            <a:srcRect/>
            <a:stretch>
              <a:fillRect l="-33000" r="-3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Elipse 6"/>
          <p:cNvSpPr/>
          <p:nvPr/>
        </p:nvSpPr>
        <p:spPr>
          <a:xfrm>
            <a:off x="693675" y="2595426"/>
            <a:ext cx="1637111" cy="1485481"/>
          </a:xfrm>
          <a:prstGeom prst="ellipse">
            <a:avLst/>
          </a:prstGeom>
          <a:blipFill>
            <a:blip r:embed="rId3">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8" name="Grupo 7"/>
          <p:cNvGrpSpPr/>
          <p:nvPr/>
        </p:nvGrpSpPr>
        <p:grpSpPr>
          <a:xfrm>
            <a:off x="2330785" y="2618405"/>
            <a:ext cx="3926324" cy="2210284"/>
            <a:chOff x="4090069" y="1503815"/>
            <a:chExt cx="2369982" cy="2210284"/>
          </a:xfrm>
        </p:grpSpPr>
        <p:sp>
          <p:nvSpPr>
            <p:cNvPr id="9" name="Rectángulo 8"/>
            <p:cNvSpPr/>
            <p:nvPr/>
          </p:nvSpPr>
          <p:spPr>
            <a:xfrm>
              <a:off x="4090069" y="2134111"/>
              <a:ext cx="2369982" cy="15799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CuadroTexto 9"/>
            <p:cNvSpPr txBox="1"/>
            <p:nvPr/>
          </p:nvSpPr>
          <p:spPr>
            <a:xfrm>
              <a:off x="4090069" y="1503815"/>
              <a:ext cx="2369982" cy="15799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ES" sz="4800" kern="1200" dirty="0" smtClean="0"/>
                <a:t>Planteamiento</a:t>
              </a:r>
              <a:endParaRPr lang="es-ES" sz="4800" kern="1200" dirty="0"/>
            </a:p>
          </p:txBody>
        </p:sp>
      </p:grpSp>
      <p:sp>
        <p:nvSpPr>
          <p:cNvPr id="11" name="CuadroTexto 10"/>
          <p:cNvSpPr txBox="1"/>
          <p:nvPr/>
        </p:nvSpPr>
        <p:spPr>
          <a:xfrm>
            <a:off x="2226287" y="3819514"/>
            <a:ext cx="8837953" cy="2585323"/>
          </a:xfrm>
          <a:prstGeom prst="rect">
            <a:avLst/>
          </a:prstGeom>
          <a:noFill/>
        </p:spPr>
        <p:txBody>
          <a:bodyPr wrap="square" rtlCol="0">
            <a:spAutoFit/>
          </a:bodyPr>
          <a:lstStyle/>
          <a:p>
            <a:pPr algn="just"/>
            <a:r>
              <a:rPr lang="en-GB" dirty="0">
                <a:latin typeface="Tw Cen MT" panose="020B0602020104020603" pitchFamily="34" charset="0"/>
              </a:rPr>
              <a:t>Para </a:t>
            </a:r>
            <a:r>
              <a:rPr lang="en-GB" dirty="0" err="1">
                <a:latin typeface="Tw Cen MT" panose="020B0602020104020603" pitchFamily="34" charset="0"/>
              </a:rPr>
              <a:t>poder</a:t>
            </a:r>
            <a:r>
              <a:rPr lang="en-GB" dirty="0">
                <a:latin typeface="Tw Cen MT" panose="020B0602020104020603" pitchFamily="34" charset="0"/>
              </a:rPr>
              <a:t> </a:t>
            </a:r>
            <a:r>
              <a:rPr lang="en-GB" dirty="0" err="1">
                <a:latin typeface="Tw Cen MT" panose="020B0602020104020603" pitchFamily="34" charset="0"/>
              </a:rPr>
              <a:t>evidenciar</a:t>
            </a:r>
            <a:r>
              <a:rPr lang="en-GB" dirty="0">
                <a:latin typeface="Tw Cen MT" panose="020B0602020104020603" pitchFamily="34" charset="0"/>
              </a:rPr>
              <a:t> y </a:t>
            </a:r>
            <a:r>
              <a:rPr lang="en-GB" dirty="0" err="1">
                <a:latin typeface="Tw Cen MT" panose="020B0602020104020603" pitchFamily="34" charset="0"/>
              </a:rPr>
              <a:t>aseverar</a:t>
            </a:r>
            <a:r>
              <a:rPr lang="en-GB" dirty="0">
                <a:latin typeface="Tw Cen MT" panose="020B0602020104020603" pitchFamily="34" charset="0"/>
              </a:rPr>
              <a:t> que </a:t>
            </a:r>
            <a:r>
              <a:rPr lang="en-GB" dirty="0" err="1">
                <a:latin typeface="Tw Cen MT" panose="020B0602020104020603" pitchFamily="34" charset="0"/>
              </a:rPr>
              <a:t>una</a:t>
            </a:r>
            <a:r>
              <a:rPr lang="en-GB" dirty="0">
                <a:latin typeface="Tw Cen MT" panose="020B0602020104020603" pitchFamily="34" charset="0"/>
              </a:rPr>
              <a:t> persona </a:t>
            </a:r>
            <a:r>
              <a:rPr lang="en-GB" dirty="0" err="1">
                <a:latin typeface="Tw Cen MT" panose="020B0602020104020603" pitchFamily="34" charset="0"/>
              </a:rPr>
              <a:t>tiene</a:t>
            </a:r>
            <a:r>
              <a:rPr lang="en-GB" dirty="0">
                <a:latin typeface="Tw Cen MT" panose="020B0602020104020603" pitchFamily="34" charset="0"/>
              </a:rPr>
              <a:t> </a:t>
            </a:r>
            <a:r>
              <a:rPr lang="en-GB" dirty="0" err="1">
                <a:latin typeface="Tw Cen MT" panose="020B0602020104020603" pitchFamily="34" charset="0"/>
              </a:rPr>
              <a:t>destreza</a:t>
            </a:r>
            <a:r>
              <a:rPr lang="en-GB" dirty="0">
                <a:latin typeface="Tw Cen MT" panose="020B0602020104020603" pitchFamily="34" charset="0"/>
              </a:rPr>
              <a:t> </a:t>
            </a:r>
            <a:r>
              <a:rPr lang="en-GB" dirty="0" err="1">
                <a:latin typeface="Tw Cen MT" panose="020B0602020104020603" pitchFamily="34" charset="0"/>
              </a:rPr>
              <a:t>linguistica</a:t>
            </a:r>
            <a:r>
              <a:rPr lang="en-GB" dirty="0">
                <a:latin typeface="Tw Cen MT" panose="020B0602020104020603" pitchFamily="34" charset="0"/>
              </a:rPr>
              <a:t> </a:t>
            </a:r>
            <a:r>
              <a:rPr lang="en-GB" dirty="0" err="1">
                <a:latin typeface="Tw Cen MT" panose="020B0602020104020603" pitchFamily="34" charset="0"/>
              </a:rPr>
              <a:t>en</a:t>
            </a:r>
            <a:r>
              <a:rPr lang="en-GB" dirty="0">
                <a:latin typeface="Tw Cen MT" panose="020B0602020104020603" pitchFamily="34" charset="0"/>
              </a:rPr>
              <a:t> </a:t>
            </a:r>
            <a:r>
              <a:rPr lang="en-GB" dirty="0" err="1">
                <a:latin typeface="Tw Cen MT" panose="020B0602020104020603" pitchFamily="34" charset="0"/>
              </a:rPr>
              <a:t>una</a:t>
            </a:r>
            <a:r>
              <a:rPr lang="en-GB" dirty="0">
                <a:latin typeface="Tw Cen MT" panose="020B0602020104020603" pitchFamily="34" charset="0"/>
              </a:rPr>
              <a:t> </a:t>
            </a:r>
            <a:r>
              <a:rPr lang="en-GB" dirty="0" err="1">
                <a:latin typeface="Tw Cen MT" panose="020B0602020104020603" pitchFamily="34" charset="0"/>
              </a:rPr>
              <a:t>Lengua</a:t>
            </a:r>
            <a:r>
              <a:rPr lang="en-GB" dirty="0">
                <a:latin typeface="Tw Cen MT" panose="020B0602020104020603" pitchFamily="34" charset="0"/>
              </a:rPr>
              <a:t>; </a:t>
            </a:r>
            <a:r>
              <a:rPr lang="en-GB" dirty="0" err="1">
                <a:latin typeface="Tw Cen MT" panose="020B0602020104020603" pitchFamily="34" charset="0"/>
              </a:rPr>
              <a:t>es</a:t>
            </a:r>
            <a:r>
              <a:rPr lang="en-GB" dirty="0">
                <a:latin typeface="Tw Cen MT" panose="020B0602020104020603" pitchFamily="34" charset="0"/>
              </a:rPr>
              <a:t> </a:t>
            </a:r>
            <a:r>
              <a:rPr lang="en-GB" dirty="0" err="1">
                <a:latin typeface="Tw Cen MT" panose="020B0602020104020603" pitchFamily="34" charset="0"/>
              </a:rPr>
              <a:t>preciso</a:t>
            </a:r>
            <a:r>
              <a:rPr lang="en-GB" dirty="0">
                <a:latin typeface="Tw Cen MT" panose="020B0602020104020603" pitchFamily="34" charset="0"/>
              </a:rPr>
              <a:t> </a:t>
            </a:r>
            <a:r>
              <a:rPr lang="en-GB" dirty="0" err="1">
                <a:latin typeface="Tw Cen MT" panose="020B0602020104020603" pitchFamily="34" charset="0"/>
              </a:rPr>
              <a:t>evidenciar</a:t>
            </a:r>
            <a:r>
              <a:rPr lang="en-GB" dirty="0">
                <a:latin typeface="Tw Cen MT" panose="020B0602020104020603" pitchFamily="34" charset="0"/>
              </a:rPr>
              <a:t> </a:t>
            </a:r>
            <a:r>
              <a:rPr lang="en-GB" dirty="0" err="1">
                <a:latin typeface="Tw Cen MT" panose="020B0602020104020603" pitchFamily="34" charset="0"/>
              </a:rPr>
              <a:t>una</a:t>
            </a:r>
            <a:r>
              <a:rPr lang="en-GB" dirty="0">
                <a:latin typeface="Tw Cen MT" panose="020B0602020104020603" pitchFamily="34" charset="0"/>
              </a:rPr>
              <a:t> </a:t>
            </a:r>
            <a:r>
              <a:rPr lang="en-GB" dirty="0" err="1">
                <a:latin typeface="Tw Cen MT" panose="020B0602020104020603" pitchFamily="34" charset="0"/>
              </a:rPr>
              <a:t>buena</a:t>
            </a:r>
            <a:r>
              <a:rPr lang="en-GB" dirty="0">
                <a:latin typeface="Tw Cen MT" panose="020B0602020104020603" pitchFamily="34" charset="0"/>
              </a:rPr>
              <a:t> </a:t>
            </a:r>
            <a:r>
              <a:rPr lang="en-GB" dirty="0" err="1">
                <a:latin typeface="Tw Cen MT" panose="020B0602020104020603" pitchFamily="34" charset="0"/>
              </a:rPr>
              <a:t>competencia</a:t>
            </a:r>
            <a:r>
              <a:rPr lang="en-GB" dirty="0">
                <a:latin typeface="Tw Cen MT" panose="020B0602020104020603" pitchFamily="34" charset="0"/>
              </a:rPr>
              <a:t> </a:t>
            </a:r>
            <a:r>
              <a:rPr lang="es-ES" dirty="0">
                <a:latin typeface="Tw Cen MT" panose="020B0602020104020603" pitchFamily="34" charset="0"/>
              </a:rPr>
              <a:t>comunicativa</a:t>
            </a:r>
            <a:r>
              <a:rPr lang="en-GB" dirty="0">
                <a:latin typeface="Tw Cen MT" panose="020B0602020104020603" pitchFamily="34" charset="0"/>
              </a:rPr>
              <a:t>, </a:t>
            </a:r>
            <a:r>
              <a:rPr lang="en-GB" dirty="0" err="1">
                <a:latin typeface="Tw Cen MT" panose="020B0602020104020603" pitchFamily="34" charset="0"/>
              </a:rPr>
              <a:t>entendiendo</a:t>
            </a:r>
            <a:r>
              <a:rPr lang="en-GB" dirty="0">
                <a:latin typeface="Tw Cen MT" panose="020B0602020104020603" pitchFamily="34" charset="0"/>
              </a:rPr>
              <a:t>, que la </a:t>
            </a:r>
            <a:r>
              <a:rPr lang="en-GB" dirty="0" err="1">
                <a:latin typeface="Tw Cen MT" panose="020B0602020104020603" pitchFamily="34" charset="0"/>
              </a:rPr>
              <a:t>razón</a:t>
            </a:r>
            <a:r>
              <a:rPr lang="en-GB" dirty="0">
                <a:latin typeface="Tw Cen MT" panose="020B0602020104020603" pitchFamily="34" charset="0"/>
              </a:rPr>
              <a:t> de </a:t>
            </a:r>
            <a:r>
              <a:rPr lang="en-GB" dirty="0" err="1">
                <a:latin typeface="Tw Cen MT" panose="020B0602020104020603" pitchFamily="34" charset="0"/>
              </a:rPr>
              <a:t>existencia</a:t>
            </a:r>
            <a:r>
              <a:rPr lang="en-GB" dirty="0">
                <a:latin typeface="Tw Cen MT" panose="020B0602020104020603" pitchFamily="34" charset="0"/>
              </a:rPr>
              <a:t> de un </a:t>
            </a:r>
            <a:r>
              <a:rPr lang="en-GB" dirty="0" err="1">
                <a:latin typeface="Tw Cen MT" panose="020B0602020104020603" pitchFamily="34" charset="0"/>
              </a:rPr>
              <a:t>lenguaje</a:t>
            </a:r>
            <a:r>
              <a:rPr lang="en-GB" dirty="0">
                <a:latin typeface="Tw Cen MT" panose="020B0602020104020603" pitchFamily="34" charset="0"/>
              </a:rPr>
              <a:t> </a:t>
            </a:r>
            <a:r>
              <a:rPr lang="en-GB" dirty="0" err="1">
                <a:latin typeface="Tw Cen MT" panose="020B0602020104020603" pitchFamily="34" charset="0"/>
              </a:rPr>
              <a:t>es</a:t>
            </a:r>
            <a:r>
              <a:rPr lang="en-GB" dirty="0">
                <a:latin typeface="Tw Cen MT" panose="020B0602020104020603" pitchFamily="34" charset="0"/>
              </a:rPr>
              <a:t> </a:t>
            </a:r>
            <a:r>
              <a:rPr lang="en-GB" dirty="0" err="1">
                <a:latin typeface="Tw Cen MT" panose="020B0602020104020603" pitchFamily="34" charset="0"/>
              </a:rPr>
              <a:t>Comunicar</a:t>
            </a:r>
            <a:r>
              <a:rPr lang="en-GB" dirty="0">
                <a:latin typeface="Tw Cen MT" panose="020B0602020104020603" pitchFamily="34" charset="0"/>
              </a:rPr>
              <a:t>. </a:t>
            </a:r>
            <a:r>
              <a:rPr lang="en-GB" dirty="0" err="1">
                <a:latin typeface="Tw Cen MT" panose="020B0602020104020603" pitchFamily="34" charset="0"/>
              </a:rPr>
              <a:t>Es</a:t>
            </a:r>
            <a:r>
              <a:rPr lang="en-GB" dirty="0">
                <a:latin typeface="Tw Cen MT" panose="020B0602020104020603" pitchFamily="34" charset="0"/>
              </a:rPr>
              <a:t> </a:t>
            </a:r>
            <a:r>
              <a:rPr lang="en-GB" dirty="0" err="1">
                <a:latin typeface="Tw Cen MT" panose="020B0602020104020603" pitchFamily="34" charset="0"/>
              </a:rPr>
              <a:t>así</a:t>
            </a:r>
            <a:r>
              <a:rPr lang="en-GB" dirty="0">
                <a:latin typeface="Tw Cen MT" panose="020B0602020104020603" pitchFamily="34" charset="0"/>
              </a:rPr>
              <a:t> que se </a:t>
            </a:r>
            <a:r>
              <a:rPr lang="en-GB" dirty="0" err="1">
                <a:latin typeface="Tw Cen MT" panose="020B0602020104020603" pitchFamily="34" charset="0"/>
              </a:rPr>
              <a:t>determinan</a:t>
            </a:r>
            <a:r>
              <a:rPr lang="en-GB" dirty="0">
                <a:latin typeface="Tw Cen MT" panose="020B0602020104020603" pitchFamily="34" charset="0"/>
              </a:rPr>
              <a:t> </a:t>
            </a:r>
            <a:r>
              <a:rPr lang="en-GB" dirty="0" err="1">
                <a:latin typeface="Tw Cen MT" panose="020B0602020104020603" pitchFamily="34" charset="0"/>
              </a:rPr>
              <a:t>cuatro</a:t>
            </a:r>
            <a:r>
              <a:rPr lang="en-GB" dirty="0">
                <a:latin typeface="Tw Cen MT" panose="020B0602020104020603" pitchFamily="34" charset="0"/>
              </a:rPr>
              <a:t> </a:t>
            </a:r>
            <a:r>
              <a:rPr lang="en-GB" dirty="0" err="1">
                <a:latin typeface="Tw Cen MT" panose="020B0602020104020603" pitchFamily="34" charset="0"/>
              </a:rPr>
              <a:t>habilidades</a:t>
            </a:r>
            <a:r>
              <a:rPr lang="en-GB" dirty="0">
                <a:latin typeface="Tw Cen MT" panose="020B0602020104020603" pitchFamily="34" charset="0"/>
              </a:rPr>
              <a:t> </a:t>
            </a:r>
            <a:r>
              <a:rPr lang="en-GB" dirty="0" err="1">
                <a:latin typeface="Tw Cen MT" panose="020B0602020104020603" pitchFamily="34" charset="0"/>
              </a:rPr>
              <a:t>básicas</a:t>
            </a:r>
            <a:r>
              <a:rPr lang="en-GB" dirty="0">
                <a:latin typeface="Tw Cen MT" panose="020B0602020104020603" pitchFamily="34" charset="0"/>
              </a:rPr>
              <a:t> </a:t>
            </a:r>
            <a:r>
              <a:rPr lang="en-GB" dirty="0" err="1">
                <a:latin typeface="Tw Cen MT" panose="020B0602020104020603" pitchFamily="34" charset="0"/>
              </a:rPr>
              <a:t>comunicativas</a:t>
            </a:r>
            <a:r>
              <a:rPr lang="en-GB" dirty="0">
                <a:latin typeface="Tw Cen MT" panose="020B0602020104020603" pitchFamily="34" charset="0"/>
              </a:rPr>
              <a:t>, que </a:t>
            </a:r>
            <a:r>
              <a:rPr lang="en-GB" dirty="0" err="1">
                <a:latin typeface="Tw Cen MT" panose="020B0602020104020603" pitchFamily="34" charset="0"/>
              </a:rPr>
              <a:t>engloban</a:t>
            </a:r>
            <a:r>
              <a:rPr lang="en-GB" dirty="0">
                <a:latin typeface="Tw Cen MT" panose="020B0602020104020603" pitchFamily="34" charset="0"/>
              </a:rPr>
              <a:t> el </a:t>
            </a:r>
            <a:r>
              <a:rPr lang="en-GB" dirty="0" err="1">
                <a:latin typeface="Tw Cen MT" panose="020B0602020104020603" pitchFamily="34" charset="0"/>
              </a:rPr>
              <a:t>proceso</a:t>
            </a:r>
            <a:r>
              <a:rPr lang="en-GB" dirty="0">
                <a:latin typeface="Tw Cen MT" panose="020B0602020104020603" pitchFamily="34" charset="0"/>
              </a:rPr>
              <a:t> de </a:t>
            </a:r>
            <a:r>
              <a:rPr lang="en-GB" dirty="0" err="1">
                <a:latin typeface="Tw Cen MT" panose="020B0602020104020603" pitchFamily="34" charset="0"/>
              </a:rPr>
              <a:t>competencia</a:t>
            </a:r>
            <a:r>
              <a:rPr lang="en-GB" dirty="0">
                <a:latin typeface="Tw Cen MT" panose="020B0602020104020603" pitchFamily="34" charset="0"/>
              </a:rPr>
              <a:t> o </a:t>
            </a:r>
            <a:r>
              <a:rPr lang="en-GB" dirty="0" err="1">
                <a:latin typeface="Tw Cen MT" panose="020B0602020104020603" pitchFamily="34" charset="0"/>
              </a:rPr>
              <a:t>dominio</a:t>
            </a:r>
            <a:r>
              <a:rPr lang="en-GB" dirty="0">
                <a:latin typeface="Tw Cen MT" panose="020B0602020104020603" pitchFamily="34" charset="0"/>
              </a:rPr>
              <a:t> de un </a:t>
            </a:r>
            <a:r>
              <a:rPr lang="en-GB" dirty="0" err="1">
                <a:latin typeface="Tw Cen MT" panose="020B0602020104020603" pitchFamily="34" charset="0"/>
              </a:rPr>
              <a:t>lenguaje</a:t>
            </a:r>
            <a:r>
              <a:rPr lang="en-GB" dirty="0">
                <a:latin typeface="Tw Cen MT" panose="020B0602020104020603" pitchFamily="34" charset="0"/>
              </a:rPr>
              <a:t>; </a:t>
            </a:r>
            <a:r>
              <a:rPr lang="en-GB" dirty="0" err="1">
                <a:latin typeface="Tw Cen MT" panose="020B0602020104020603" pitchFamily="34" charset="0"/>
              </a:rPr>
              <a:t>estas</a:t>
            </a:r>
            <a:r>
              <a:rPr lang="en-GB" dirty="0">
                <a:latin typeface="Tw Cen MT" panose="020B0602020104020603" pitchFamily="34" charset="0"/>
              </a:rPr>
              <a:t> </a:t>
            </a:r>
            <a:r>
              <a:rPr lang="en-GB" dirty="0" err="1">
                <a:latin typeface="Tw Cen MT" panose="020B0602020104020603" pitchFamily="34" charset="0"/>
              </a:rPr>
              <a:t>habilidades</a:t>
            </a:r>
            <a:r>
              <a:rPr lang="en-GB" dirty="0">
                <a:latin typeface="Tw Cen MT" panose="020B0602020104020603" pitchFamily="34" charset="0"/>
              </a:rPr>
              <a:t> son Speaking, Writing, Listening and Reading. Las 4 </a:t>
            </a:r>
            <a:r>
              <a:rPr lang="en-GB" dirty="0" err="1">
                <a:latin typeface="Tw Cen MT" panose="020B0602020104020603" pitchFamily="34" charset="0"/>
              </a:rPr>
              <a:t>habilidades</a:t>
            </a:r>
            <a:r>
              <a:rPr lang="en-GB" dirty="0">
                <a:latin typeface="Tw Cen MT" panose="020B0602020104020603" pitchFamily="34" charset="0"/>
              </a:rPr>
              <a:t> de un </a:t>
            </a:r>
            <a:r>
              <a:rPr lang="en-GB" dirty="0" err="1">
                <a:latin typeface="Tw Cen MT" panose="020B0602020104020603" pitchFamily="34" charset="0"/>
              </a:rPr>
              <a:t>Lenguaje</a:t>
            </a:r>
            <a:r>
              <a:rPr lang="en-GB" dirty="0">
                <a:latin typeface="Tw Cen MT" panose="020B0602020104020603" pitchFamily="34" charset="0"/>
              </a:rPr>
              <a:t>, no se </a:t>
            </a:r>
            <a:r>
              <a:rPr lang="en-GB" dirty="0" err="1">
                <a:latin typeface="Tw Cen MT" panose="020B0602020104020603" pitchFamily="34" charset="0"/>
              </a:rPr>
              <a:t>limitan</a:t>
            </a:r>
            <a:r>
              <a:rPr lang="en-GB" dirty="0">
                <a:latin typeface="Tw Cen MT" panose="020B0602020104020603" pitchFamily="34" charset="0"/>
              </a:rPr>
              <a:t> solo al </a:t>
            </a:r>
            <a:r>
              <a:rPr lang="en-GB" dirty="0" err="1">
                <a:latin typeface="Tw Cen MT" panose="020B0602020104020603" pitchFamily="34" charset="0"/>
              </a:rPr>
              <a:t>medio</a:t>
            </a:r>
            <a:r>
              <a:rPr lang="en-GB" dirty="0">
                <a:latin typeface="Tw Cen MT" panose="020B0602020104020603" pitchFamily="34" charset="0"/>
              </a:rPr>
              <a:t> </a:t>
            </a:r>
            <a:r>
              <a:rPr lang="en-GB" dirty="0" err="1">
                <a:latin typeface="Tw Cen MT" panose="020B0602020104020603" pitchFamily="34" charset="0"/>
              </a:rPr>
              <a:t>en</a:t>
            </a:r>
            <a:r>
              <a:rPr lang="en-GB" dirty="0">
                <a:latin typeface="Tw Cen MT" panose="020B0602020104020603" pitchFamily="34" charset="0"/>
              </a:rPr>
              <a:t> el que </a:t>
            </a:r>
            <a:r>
              <a:rPr lang="en-GB" dirty="0" err="1">
                <a:latin typeface="Tw Cen MT" panose="020B0602020104020603" pitchFamily="34" charset="0"/>
              </a:rPr>
              <a:t>es</a:t>
            </a:r>
            <a:r>
              <a:rPr lang="en-GB" dirty="0">
                <a:latin typeface="Tw Cen MT" panose="020B0602020104020603" pitchFamily="34" charset="0"/>
              </a:rPr>
              <a:t> </a:t>
            </a:r>
            <a:r>
              <a:rPr lang="en-GB" dirty="0" err="1">
                <a:latin typeface="Tw Cen MT" panose="020B0602020104020603" pitchFamily="34" charset="0"/>
              </a:rPr>
              <a:t>lenguaje</a:t>
            </a:r>
            <a:r>
              <a:rPr lang="en-GB" dirty="0">
                <a:latin typeface="Tw Cen MT" panose="020B0602020104020603" pitchFamily="34" charset="0"/>
              </a:rPr>
              <a:t> </a:t>
            </a:r>
            <a:r>
              <a:rPr lang="en-GB" dirty="0" err="1">
                <a:latin typeface="Tw Cen MT" panose="020B0602020104020603" pitchFamily="34" charset="0"/>
              </a:rPr>
              <a:t>es</a:t>
            </a:r>
            <a:r>
              <a:rPr lang="en-GB" dirty="0">
                <a:latin typeface="Tw Cen MT" panose="020B0602020104020603" pitchFamily="34" charset="0"/>
              </a:rPr>
              <a:t> </a:t>
            </a:r>
            <a:r>
              <a:rPr lang="en-GB" dirty="0" err="1">
                <a:latin typeface="Tw Cen MT" panose="020B0602020104020603" pitchFamily="34" charset="0"/>
              </a:rPr>
              <a:t>usado</a:t>
            </a:r>
            <a:r>
              <a:rPr lang="en-GB" dirty="0">
                <a:latin typeface="Tw Cen MT" panose="020B0602020104020603" pitchFamily="34" charset="0"/>
              </a:rPr>
              <a:t>, a la par, induce y </a:t>
            </a:r>
            <a:r>
              <a:rPr lang="en-GB" dirty="0" err="1">
                <a:latin typeface="Tw Cen MT" panose="020B0602020104020603" pitchFamily="34" charset="0"/>
              </a:rPr>
              <a:t>exige</a:t>
            </a:r>
            <a:r>
              <a:rPr lang="en-GB" dirty="0">
                <a:latin typeface="Tw Cen MT" panose="020B0602020104020603" pitchFamily="34" charset="0"/>
              </a:rPr>
              <a:t> el </a:t>
            </a:r>
            <a:r>
              <a:rPr lang="en-GB" dirty="0" err="1">
                <a:latin typeface="Tw Cen MT" panose="020B0602020104020603" pitchFamily="34" charset="0"/>
              </a:rPr>
              <a:t>buen</a:t>
            </a:r>
            <a:r>
              <a:rPr lang="en-GB" dirty="0">
                <a:latin typeface="Tw Cen MT" panose="020B0602020104020603" pitchFamily="34" charset="0"/>
              </a:rPr>
              <a:t> </a:t>
            </a:r>
            <a:r>
              <a:rPr lang="en-GB" dirty="0" err="1">
                <a:latin typeface="Tw Cen MT" panose="020B0602020104020603" pitchFamily="34" charset="0"/>
              </a:rPr>
              <a:t>uso</a:t>
            </a:r>
            <a:r>
              <a:rPr lang="en-GB" dirty="0">
                <a:latin typeface="Tw Cen MT" panose="020B0602020104020603" pitchFamily="34" charset="0"/>
              </a:rPr>
              <a:t> de las </a:t>
            </a:r>
            <a:r>
              <a:rPr lang="en-GB" dirty="0" err="1">
                <a:latin typeface="Tw Cen MT" panose="020B0602020104020603" pitchFamily="34" charset="0"/>
              </a:rPr>
              <a:t>habilidades</a:t>
            </a:r>
            <a:r>
              <a:rPr lang="en-GB" dirty="0">
                <a:latin typeface="Tw Cen MT" panose="020B0602020104020603" pitchFamily="34" charset="0"/>
              </a:rPr>
              <a:t>, </a:t>
            </a:r>
            <a:r>
              <a:rPr lang="en-GB" dirty="0" err="1">
                <a:latin typeface="Tw Cen MT" panose="020B0602020104020603" pitchFamily="34" charset="0"/>
              </a:rPr>
              <a:t>gramaticales</a:t>
            </a:r>
            <a:r>
              <a:rPr lang="en-GB" dirty="0">
                <a:latin typeface="Tw Cen MT" panose="020B0602020104020603" pitchFamily="34" charset="0"/>
              </a:rPr>
              <a:t>, </a:t>
            </a:r>
            <a:r>
              <a:rPr lang="en-GB" dirty="0" err="1">
                <a:latin typeface="Tw Cen MT" panose="020B0602020104020603" pitchFamily="34" charset="0"/>
              </a:rPr>
              <a:t>ortograficas</a:t>
            </a:r>
            <a:r>
              <a:rPr lang="en-GB" dirty="0">
                <a:latin typeface="Tw Cen MT" panose="020B0602020104020603" pitchFamily="34" charset="0"/>
              </a:rPr>
              <a:t>, </a:t>
            </a:r>
            <a:r>
              <a:rPr lang="en-GB" dirty="0" err="1">
                <a:latin typeface="Tw Cen MT" panose="020B0602020104020603" pitchFamily="34" charset="0"/>
              </a:rPr>
              <a:t>linguisticos</a:t>
            </a:r>
            <a:r>
              <a:rPr lang="en-GB" dirty="0">
                <a:latin typeface="Tw Cen MT" panose="020B0602020104020603" pitchFamily="34" charset="0"/>
              </a:rPr>
              <a:t>, </a:t>
            </a:r>
            <a:r>
              <a:rPr lang="en-GB" dirty="0" err="1">
                <a:latin typeface="Tw Cen MT" panose="020B0602020104020603" pitchFamily="34" charset="0"/>
              </a:rPr>
              <a:t>semanticos</a:t>
            </a:r>
            <a:r>
              <a:rPr lang="en-GB" dirty="0">
                <a:latin typeface="Tw Cen MT" panose="020B0602020104020603" pitchFamily="34" charset="0"/>
              </a:rPr>
              <a:t> y </a:t>
            </a:r>
            <a:r>
              <a:rPr lang="en-GB" dirty="0" err="1">
                <a:latin typeface="Tw Cen MT" panose="020B0602020104020603" pitchFamily="34" charset="0"/>
              </a:rPr>
              <a:t>semioticos</a:t>
            </a:r>
            <a:r>
              <a:rPr lang="en-GB" dirty="0">
                <a:latin typeface="Tw Cen MT" panose="020B0602020104020603" pitchFamily="34" charset="0"/>
              </a:rPr>
              <a:t>. </a:t>
            </a:r>
            <a:br>
              <a:rPr lang="en-GB" dirty="0">
                <a:latin typeface="Tw Cen MT" panose="020B0602020104020603" pitchFamily="34" charset="0"/>
              </a:rPr>
            </a:br>
            <a:r>
              <a:rPr lang="en-GB" dirty="0">
                <a:latin typeface="Tw Cen MT" panose="020B0602020104020603" pitchFamily="34" charset="0"/>
              </a:rPr>
              <a:t>La </a:t>
            </a:r>
            <a:r>
              <a:rPr lang="en-GB" dirty="0" err="1">
                <a:latin typeface="Tw Cen MT" panose="020B0602020104020603" pitchFamily="34" charset="0"/>
              </a:rPr>
              <a:t>ausencia</a:t>
            </a:r>
            <a:r>
              <a:rPr lang="en-GB" dirty="0">
                <a:latin typeface="Tw Cen MT" panose="020B0602020104020603" pitchFamily="34" charset="0"/>
              </a:rPr>
              <a:t> de </a:t>
            </a:r>
            <a:r>
              <a:rPr lang="en-GB" dirty="0" err="1">
                <a:latin typeface="Tw Cen MT" panose="020B0602020104020603" pitchFamily="34" charset="0"/>
              </a:rPr>
              <a:t>una</a:t>
            </a:r>
            <a:r>
              <a:rPr lang="en-GB" dirty="0">
                <a:latin typeface="Tw Cen MT" panose="020B0602020104020603" pitchFamily="34" charset="0"/>
              </a:rPr>
              <a:t> </a:t>
            </a:r>
            <a:r>
              <a:rPr lang="en-GB" dirty="0" err="1">
                <a:latin typeface="Tw Cen MT" panose="020B0602020104020603" pitchFamily="34" charset="0"/>
              </a:rPr>
              <a:t>competencia</a:t>
            </a:r>
            <a:r>
              <a:rPr lang="en-GB" dirty="0">
                <a:latin typeface="Tw Cen MT" panose="020B0602020104020603" pitchFamily="34" charset="0"/>
              </a:rPr>
              <a:t> </a:t>
            </a:r>
            <a:r>
              <a:rPr lang="en-GB" dirty="0" err="1">
                <a:latin typeface="Tw Cen MT" panose="020B0602020104020603" pitchFamily="34" charset="0"/>
              </a:rPr>
              <a:t>comunicativa</a:t>
            </a:r>
            <a:r>
              <a:rPr lang="en-GB" dirty="0">
                <a:latin typeface="Tw Cen MT" panose="020B0602020104020603" pitchFamily="34" charset="0"/>
              </a:rPr>
              <a:t>, </a:t>
            </a:r>
            <a:r>
              <a:rPr lang="en-GB" dirty="0" err="1">
                <a:latin typeface="Tw Cen MT" panose="020B0602020104020603" pitchFamily="34" charset="0"/>
              </a:rPr>
              <a:t>inhibe</a:t>
            </a:r>
            <a:r>
              <a:rPr lang="en-GB" dirty="0">
                <a:latin typeface="Tw Cen MT" panose="020B0602020104020603" pitchFamily="34" charset="0"/>
              </a:rPr>
              <a:t> el </a:t>
            </a:r>
            <a:r>
              <a:rPr lang="en-GB" dirty="0" err="1">
                <a:latin typeface="Tw Cen MT" panose="020B0602020104020603" pitchFamily="34" charset="0"/>
              </a:rPr>
              <a:t>progreso</a:t>
            </a:r>
            <a:r>
              <a:rPr lang="en-GB" dirty="0">
                <a:latin typeface="Tw Cen MT" panose="020B0602020104020603" pitchFamily="34" charset="0"/>
              </a:rPr>
              <a:t> de </a:t>
            </a:r>
            <a:r>
              <a:rPr lang="en-GB" dirty="0" err="1">
                <a:latin typeface="Tw Cen MT" panose="020B0602020104020603" pitchFamily="34" charset="0"/>
              </a:rPr>
              <a:t>aprendizaje</a:t>
            </a:r>
            <a:r>
              <a:rPr lang="en-GB" dirty="0">
                <a:latin typeface="Tw Cen MT" panose="020B0602020104020603" pitchFamily="34" charset="0"/>
              </a:rPr>
              <a:t> de un </a:t>
            </a:r>
            <a:r>
              <a:rPr lang="en-GB" dirty="0" err="1">
                <a:latin typeface="Tw Cen MT" panose="020B0602020104020603" pitchFamily="34" charset="0"/>
              </a:rPr>
              <a:t>lenguaje</a:t>
            </a:r>
            <a:r>
              <a:rPr lang="en-GB" dirty="0">
                <a:latin typeface="Tw Cen MT" panose="020B0602020104020603" pitchFamily="34" charset="0"/>
              </a:rPr>
              <a:t>, y </a:t>
            </a:r>
            <a:r>
              <a:rPr lang="en-GB" dirty="0" err="1">
                <a:latin typeface="Tw Cen MT" panose="020B0602020104020603" pitchFamily="34" charset="0"/>
              </a:rPr>
              <a:t>limita</a:t>
            </a:r>
            <a:r>
              <a:rPr lang="en-GB" dirty="0">
                <a:latin typeface="Tw Cen MT" panose="020B0602020104020603" pitchFamily="34" charset="0"/>
              </a:rPr>
              <a:t> </a:t>
            </a:r>
            <a:r>
              <a:rPr lang="en-GB" dirty="0" err="1">
                <a:latin typeface="Tw Cen MT" panose="020B0602020104020603" pitchFamily="34" charset="0"/>
              </a:rPr>
              <a:t>significativamente</a:t>
            </a:r>
            <a:r>
              <a:rPr lang="en-GB" dirty="0">
                <a:latin typeface="Tw Cen MT" panose="020B0602020104020603" pitchFamily="34" charset="0"/>
              </a:rPr>
              <a:t> la </a:t>
            </a:r>
            <a:r>
              <a:rPr lang="en-GB" dirty="0" err="1">
                <a:latin typeface="Tw Cen MT" panose="020B0602020104020603" pitchFamily="34" charset="0"/>
              </a:rPr>
              <a:t>adquisicion</a:t>
            </a:r>
            <a:r>
              <a:rPr lang="en-GB" dirty="0">
                <a:latin typeface="Tw Cen MT" panose="020B0602020104020603" pitchFamily="34" charset="0"/>
              </a:rPr>
              <a:t> de </a:t>
            </a:r>
            <a:r>
              <a:rPr lang="en-GB" dirty="0" err="1">
                <a:latin typeface="Tw Cen MT" panose="020B0602020104020603" pitchFamily="34" charset="0"/>
              </a:rPr>
              <a:t>una</a:t>
            </a:r>
            <a:r>
              <a:rPr lang="en-GB" dirty="0">
                <a:latin typeface="Tw Cen MT" panose="020B0602020104020603" pitchFamily="34" charset="0"/>
              </a:rPr>
              <a:t> </a:t>
            </a:r>
            <a:r>
              <a:rPr lang="en-GB" dirty="0" err="1">
                <a:latin typeface="Tw Cen MT" panose="020B0602020104020603" pitchFamily="34" charset="0"/>
              </a:rPr>
              <a:t>habilidad</a:t>
            </a:r>
            <a:r>
              <a:rPr lang="en-GB" dirty="0">
                <a:latin typeface="Tw Cen MT" panose="020B0602020104020603" pitchFamily="34" charset="0"/>
              </a:rPr>
              <a:t> </a:t>
            </a:r>
            <a:r>
              <a:rPr lang="en-GB" dirty="0" err="1">
                <a:latin typeface="Tw Cen MT" panose="020B0602020104020603" pitchFamily="34" charset="0"/>
              </a:rPr>
              <a:t>bilingue</a:t>
            </a:r>
            <a:endParaRPr lang="es-CO" dirty="0">
              <a:latin typeface="Tw Cen MT" panose="020B0602020104020603" pitchFamily="34" charset="0"/>
            </a:endParaRPr>
          </a:p>
        </p:txBody>
      </p:sp>
    </p:spTree>
    <p:extLst>
      <p:ext uri="{BB962C8B-B14F-4D97-AF65-F5344CB8AC3E}">
        <p14:creationId xmlns:p14="http://schemas.microsoft.com/office/powerpoint/2010/main" val="12535345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Objetivos</a:t>
            </a:r>
            <a:endParaRPr lang="es-CO" dirty="0"/>
          </a:p>
        </p:txBody>
      </p:sp>
      <p:sp>
        <p:nvSpPr>
          <p:cNvPr id="4" name="Elipse 3"/>
          <p:cNvSpPr/>
          <p:nvPr/>
        </p:nvSpPr>
        <p:spPr>
          <a:xfrm>
            <a:off x="897604" y="869863"/>
            <a:ext cx="1612328" cy="1579988"/>
          </a:xfrm>
          <a:prstGeom prst="ellipse">
            <a:avLst/>
          </a:prstGeom>
          <a:blipFill>
            <a:blip r:embed="rId2">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5" name="Grupo 4"/>
          <p:cNvGrpSpPr/>
          <p:nvPr/>
        </p:nvGrpSpPr>
        <p:grpSpPr>
          <a:xfrm>
            <a:off x="2239345" y="690665"/>
            <a:ext cx="2922346" cy="1759186"/>
            <a:chOff x="1917585" y="4211795"/>
            <a:chExt cx="2643439" cy="1759186"/>
          </a:xfrm>
        </p:grpSpPr>
        <p:sp>
          <p:nvSpPr>
            <p:cNvPr id="6" name="Rectángulo 5"/>
            <p:cNvSpPr/>
            <p:nvPr/>
          </p:nvSpPr>
          <p:spPr>
            <a:xfrm>
              <a:off x="1917585" y="4211795"/>
              <a:ext cx="2369982" cy="15799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CuadroTexto 6"/>
            <p:cNvSpPr txBox="1"/>
            <p:nvPr/>
          </p:nvSpPr>
          <p:spPr>
            <a:xfrm>
              <a:off x="2191042" y="4390993"/>
              <a:ext cx="2369982" cy="15799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ES" sz="4800" kern="1200" dirty="0" smtClean="0"/>
                <a:t>Objetivo</a:t>
              </a:r>
              <a:endParaRPr lang="es-ES" sz="4800" kern="1200" dirty="0"/>
            </a:p>
          </p:txBody>
        </p:sp>
      </p:grpSp>
      <p:sp>
        <p:nvSpPr>
          <p:cNvPr id="8" name="CuadroTexto 7"/>
          <p:cNvSpPr txBox="1"/>
          <p:nvPr/>
        </p:nvSpPr>
        <p:spPr>
          <a:xfrm>
            <a:off x="979714" y="2629049"/>
            <a:ext cx="10332719" cy="2677656"/>
          </a:xfrm>
          <a:prstGeom prst="rect">
            <a:avLst/>
          </a:prstGeom>
          <a:noFill/>
        </p:spPr>
        <p:txBody>
          <a:bodyPr wrap="square" rtlCol="0">
            <a:spAutoFit/>
          </a:bodyPr>
          <a:lstStyle/>
          <a:p>
            <a:pPr algn="just"/>
            <a:r>
              <a:rPr lang="es-CO" sz="2400" dirty="0" smtClean="0">
                <a:latin typeface="Tw Cen MT" panose="020B0602020104020603" pitchFamily="34" charset="0"/>
              </a:rPr>
              <a:t>Fortalecer el aspecto comunicativo en el proceso de enseñanza del Ingles como Segunda lengua, facilitando el desarrollo de una competencia lingüística y todos sus componentes, como la Fonética (estudio de la producción, percepción y constitución de los sonidos), Morfología ( clasificación de las palabras y sus estructuras internas), Sintaxis ( entendimiento del orden lingüístico, y su función),  Semántica ( estudia el significado lingüístico, la intencionalidad del lenguaje), Sociolingüística ( asociación y distinción del lenguaje según el entorno social).</a:t>
            </a:r>
            <a:endParaRPr lang="es-CO" sz="2400" dirty="0">
              <a:latin typeface="Tw Cen MT" panose="020B0602020104020603" pitchFamily="34" charset="0"/>
            </a:endParaRPr>
          </a:p>
        </p:txBody>
      </p:sp>
    </p:spTree>
    <p:extLst>
      <p:ext uri="{BB962C8B-B14F-4D97-AF65-F5344CB8AC3E}">
        <p14:creationId xmlns:p14="http://schemas.microsoft.com/office/powerpoint/2010/main" val="13411930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23900" y="731838"/>
            <a:ext cx="10058400" cy="1371600"/>
          </a:xfrm>
        </p:spPr>
        <p:txBody>
          <a:bodyPr>
            <a:normAutofit/>
          </a:bodyPr>
          <a:lstStyle/>
          <a:p>
            <a:pPr algn="ctr"/>
            <a:r>
              <a:rPr lang="en-GB" dirty="0" smtClean="0"/>
              <a:t>Motivational Tasks</a:t>
            </a:r>
            <a:br>
              <a:rPr lang="en-GB" dirty="0" smtClean="0"/>
            </a:br>
            <a:r>
              <a:rPr lang="en-GB" sz="3600" dirty="0" smtClean="0"/>
              <a:t>The four Language Skills</a:t>
            </a:r>
            <a:endParaRPr lang="en-GB" sz="3600" dirty="0"/>
          </a:p>
        </p:txBody>
      </p:sp>
      <p:graphicFrame>
        <p:nvGraphicFramePr>
          <p:cNvPr id="5" name="Marcador de contenido 3"/>
          <p:cNvGraphicFramePr>
            <a:graphicFrameLocks noGrp="1"/>
          </p:cNvGraphicFramePr>
          <p:nvPr>
            <p:ph idx="1"/>
            <p:extLst/>
          </p:nvPr>
        </p:nvGraphicFramePr>
        <p:xfrm>
          <a:off x="723900" y="2192682"/>
          <a:ext cx="10058400" cy="3932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28122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721925"/>
            <a:ext cx="10252364" cy="1143000"/>
          </a:xfrm>
        </p:spPr>
        <p:txBody>
          <a:bodyPr/>
          <a:lstStyle/>
          <a:p>
            <a:pPr algn="l"/>
            <a:r>
              <a:rPr lang="es-ES_tradnl" dirty="0">
                <a:solidFill>
                  <a:srgbClr val="002060"/>
                </a:solidFill>
              </a:rPr>
              <a:t>Referentes</a:t>
            </a:r>
            <a:endParaRPr lang="es-CO" dirty="0"/>
          </a:p>
        </p:txBody>
      </p:sp>
      <p:sp>
        <p:nvSpPr>
          <p:cNvPr id="3" name="Elipse 2"/>
          <p:cNvSpPr/>
          <p:nvPr/>
        </p:nvSpPr>
        <p:spPr>
          <a:xfrm>
            <a:off x="9593643" y="411583"/>
            <a:ext cx="1081427" cy="1081427"/>
          </a:xfrm>
          <a:prstGeom prst="ellipse">
            <a:avLst/>
          </a:prstGeom>
          <a:blipFill>
            <a:blip r:embed="rId2">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4" name="Grupo 3"/>
          <p:cNvGrpSpPr/>
          <p:nvPr/>
        </p:nvGrpSpPr>
        <p:grpSpPr>
          <a:xfrm>
            <a:off x="5313076" y="162303"/>
            <a:ext cx="4510266" cy="1921116"/>
            <a:chOff x="6262553" y="3870667"/>
            <a:chExt cx="4510266" cy="1921116"/>
          </a:xfrm>
        </p:grpSpPr>
        <p:sp>
          <p:nvSpPr>
            <p:cNvPr id="5" name="Rectángulo 4"/>
            <p:cNvSpPr/>
            <p:nvPr/>
          </p:nvSpPr>
          <p:spPr>
            <a:xfrm>
              <a:off x="6262553" y="4211795"/>
              <a:ext cx="2369982" cy="15799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CuadroTexto 5"/>
            <p:cNvSpPr txBox="1"/>
            <p:nvPr/>
          </p:nvSpPr>
          <p:spPr>
            <a:xfrm>
              <a:off x="8402837" y="3870667"/>
              <a:ext cx="2369982" cy="15799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 sz="2800" kern="1200" dirty="0" smtClean="0"/>
                <a:t>Justificación</a:t>
              </a:r>
              <a:endParaRPr lang="es-ES" sz="2800" kern="1200" dirty="0"/>
            </a:p>
          </p:txBody>
        </p:sp>
      </p:grpSp>
      <p:sp>
        <p:nvSpPr>
          <p:cNvPr id="8" name="CuadroTexto 7"/>
          <p:cNvSpPr txBox="1"/>
          <p:nvPr/>
        </p:nvSpPr>
        <p:spPr>
          <a:xfrm>
            <a:off x="429491" y="1742291"/>
            <a:ext cx="11000509" cy="4524315"/>
          </a:xfrm>
          <a:prstGeom prst="rect">
            <a:avLst/>
          </a:prstGeom>
          <a:noFill/>
        </p:spPr>
        <p:txBody>
          <a:bodyPr wrap="square" rtlCol="0">
            <a:spAutoFit/>
          </a:bodyPr>
          <a:lstStyle/>
          <a:p>
            <a:pPr algn="just"/>
            <a:r>
              <a:rPr lang="es-CO" dirty="0" smtClean="0">
                <a:latin typeface="Tw Cen MT" panose="020B0602020104020603" pitchFamily="34" charset="0"/>
              </a:rPr>
              <a:t>El Inglés es un lenguaje único, es diferente a otros lenguajes, funcional y estructuralmente. Es usado como Lengua Oficial en muchos países. El Inglés es el único lenguajes que conecta y une al mundo.</a:t>
            </a:r>
          </a:p>
          <a:p>
            <a:pPr algn="just"/>
            <a:r>
              <a:rPr lang="es-CO" dirty="0" smtClean="0">
                <a:latin typeface="Tw Cen MT" panose="020B0602020104020603" pitchFamily="34" charset="0"/>
              </a:rPr>
              <a:t>“Si deseamos dominar otro lenguaje, necesitamos llegar a ser comunicativamente competentes” (</a:t>
            </a:r>
            <a:r>
              <a:rPr lang="es-CO" dirty="0" err="1" smtClean="0">
                <a:latin typeface="Tw Cen MT" panose="020B0602020104020603" pitchFamily="34" charset="0"/>
              </a:rPr>
              <a:t>Olshtain</a:t>
            </a:r>
            <a:r>
              <a:rPr lang="es-CO" dirty="0" smtClean="0">
                <a:latin typeface="Tw Cen MT" panose="020B0602020104020603" pitchFamily="34" charset="0"/>
              </a:rPr>
              <a:t> &amp; Cohen, 1991.P.154)</a:t>
            </a:r>
          </a:p>
          <a:p>
            <a:pPr algn="just"/>
            <a:r>
              <a:rPr lang="es-CO" dirty="0" smtClean="0">
                <a:latin typeface="Tw Cen MT" panose="020B0602020104020603" pitchFamily="34" charset="0"/>
              </a:rPr>
              <a:t>El lenguaje no puede solo considerarse un fenómeno social, sino una concepción de las necesidades sociales de la humanidad; por el tanto el propósito de aprender un lenguaje es fomentar la comunicación en los estudiantes.</a:t>
            </a:r>
          </a:p>
          <a:p>
            <a:pPr algn="just"/>
            <a:endParaRPr lang="es-CO" dirty="0">
              <a:latin typeface="Tw Cen MT" panose="020B0602020104020603" pitchFamily="34" charset="0"/>
            </a:endParaRPr>
          </a:p>
          <a:p>
            <a:pPr algn="just"/>
            <a:r>
              <a:rPr lang="es-CO" dirty="0" smtClean="0">
                <a:latin typeface="Tw Cen MT" panose="020B0602020104020603" pitchFamily="34" charset="0"/>
              </a:rPr>
              <a:t>Los educadores de Lenguas, han usado durante mucho tiempo el concepto de las cuatro habilidades básicas del lenguaje</a:t>
            </a:r>
            <a:r>
              <a:rPr lang="es-CO" i="1" dirty="0" smtClean="0">
                <a:latin typeface="Tw Cen MT" panose="020B0602020104020603" pitchFamily="34" charset="0"/>
              </a:rPr>
              <a:t>: </a:t>
            </a:r>
            <a:r>
              <a:rPr lang="es-CO" b="1" i="1" dirty="0" err="1" smtClean="0">
                <a:latin typeface="Tw Cen MT" panose="020B0602020104020603" pitchFamily="34" charset="0"/>
              </a:rPr>
              <a:t>Listening</a:t>
            </a:r>
            <a:r>
              <a:rPr lang="es-CO" b="1" i="1" dirty="0" smtClean="0">
                <a:latin typeface="Tw Cen MT" panose="020B0602020104020603" pitchFamily="34" charset="0"/>
              </a:rPr>
              <a:t>, </a:t>
            </a:r>
            <a:r>
              <a:rPr lang="es-CO" b="1" i="1" dirty="0" err="1" smtClean="0">
                <a:latin typeface="Tw Cen MT" panose="020B0602020104020603" pitchFamily="34" charset="0"/>
              </a:rPr>
              <a:t>Speaking</a:t>
            </a:r>
            <a:r>
              <a:rPr lang="es-CO" b="1" i="1" dirty="0" smtClean="0">
                <a:latin typeface="Tw Cen MT" panose="020B0602020104020603" pitchFamily="34" charset="0"/>
              </a:rPr>
              <a:t>, Reading, </a:t>
            </a:r>
            <a:r>
              <a:rPr lang="es-CO" b="1" i="1" dirty="0" err="1" smtClean="0">
                <a:latin typeface="Tw Cen MT" panose="020B0602020104020603" pitchFamily="34" charset="0"/>
              </a:rPr>
              <a:t>Writing</a:t>
            </a:r>
            <a:r>
              <a:rPr lang="es-CO" b="1" dirty="0" smtClean="0">
                <a:latin typeface="Tw Cen MT" panose="020B0602020104020603" pitchFamily="34" charset="0"/>
              </a:rPr>
              <a:t>. </a:t>
            </a:r>
            <a:r>
              <a:rPr lang="es-CO" dirty="0" smtClean="0">
                <a:latin typeface="Tw Cen MT" panose="020B0602020104020603" pitchFamily="34" charset="0"/>
              </a:rPr>
              <a:t>Éstas cuatro habilidades del lenguaje son algunas veces llamadas “ </a:t>
            </a:r>
            <a:r>
              <a:rPr lang="es-CO" b="1" i="1" dirty="0" smtClean="0">
                <a:latin typeface="Tw Cen MT" panose="020B0602020104020603" pitchFamily="34" charset="0"/>
              </a:rPr>
              <a:t>Macro </a:t>
            </a:r>
            <a:r>
              <a:rPr lang="es-CO" b="1" i="1" dirty="0" err="1" smtClean="0">
                <a:latin typeface="Tw Cen MT" panose="020B0602020104020603" pitchFamily="34" charset="0"/>
              </a:rPr>
              <a:t>Skills</a:t>
            </a:r>
            <a:r>
              <a:rPr lang="es-CO" dirty="0" smtClean="0">
                <a:latin typeface="Tw Cen MT" panose="020B0602020104020603" pitchFamily="34" charset="0"/>
              </a:rPr>
              <a:t>”, en contraste con las “</a:t>
            </a:r>
            <a:r>
              <a:rPr lang="es-CO" b="1" i="1" dirty="0" smtClean="0">
                <a:latin typeface="Tw Cen MT" panose="020B0602020104020603" pitchFamily="34" charset="0"/>
              </a:rPr>
              <a:t>Micro </a:t>
            </a:r>
            <a:r>
              <a:rPr lang="es-CO" b="1" i="1" dirty="0" err="1" smtClean="0">
                <a:latin typeface="Tw Cen MT" panose="020B0602020104020603" pitchFamily="34" charset="0"/>
              </a:rPr>
              <a:t>Skills</a:t>
            </a:r>
            <a:r>
              <a:rPr lang="es-CO" b="1" i="1" dirty="0" smtClean="0">
                <a:latin typeface="Tw Cen MT" panose="020B0602020104020603" pitchFamily="34" charset="0"/>
              </a:rPr>
              <a:t>”, </a:t>
            </a:r>
            <a:r>
              <a:rPr lang="es-CO" dirty="0" smtClean="0">
                <a:latin typeface="Tw Cen MT" panose="020B0602020104020603" pitchFamily="34" charset="0"/>
              </a:rPr>
              <a:t>como lo son la gramática, el vocabulario, la pronunciación y la ortografía.  Las cuatro habilidades estás relacionadas entre si basadas en dos parámetros : El modo de comunicación; Oral o Escrito; y la dirección de la comunicación; receptiva o productiva del mensaje. Algunas veces la acción de recibir o producir mensajes, también se clasifican en Habilidades productivas y receptivas. </a:t>
            </a:r>
          </a:p>
          <a:p>
            <a:pPr algn="just"/>
            <a:endParaRPr lang="es-CO" dirty="0">
              <a:latin typeface="Tw Cen MT" panose="020B0602020104020603" pitchFamily="34" charset="0"/>
            </a:endParaRPr>
          </a:p>
          <a:p>
            <a:pPr algn="just"/>
            <a:r>
              <a:rPr lang="es-CO" dirty="0" smtClean="0">
                <a:latin typeface="Tw Cen MT" panose="020B0602020104020603" pitchFamily="34" charset="0"/>
              </a:rPr>
              <a:t>Las habilidades Receptivas son </a:t>
            </a:r>
            <a:r>
              <a:rPr lang="es-CO" b="1" i="1" dirty="0" err="1">
                <a:latin typeface="Tw Cen MT" panose="020B0602020104020603" pitchFamily="34" charset="0"/>
              </a:rPr>
              <a:t>L</a:t>
            </a:r>
            <a:r>
              <a:rPr lang="es-CO" b="1" i="1" dirty="0" err="1" smtClean="0">
                <a:latin typeface="Tw Cen MT" panose="020B0602020104020603" pitchFamily="34" charset="0"/>
              </a:rPr>
              <a:t>istening</a:t>
            </a:r>
            <a:r>
              <a:rPr lang="es-CO" b="1" i="1" dirty="0" smtClean="0">
                <a:latin typeface="Tw Cen MT" panose="020B0602020104020603" pitchFamily="34" charset="0"/>
              </a:rPr>
              <a:t> and Reading, </a:t>
            </a:r>
            <a:r>
              <a:rPr lang="es-CO" dirty="0" smtClean="0">
                <a:latin typeface="Tw Cen MT" panose="020B0602020104020603" pitchFamily="34" charset="0"/>
              </a:rPr>
              <a:t> y las Habilidades Productivas son </a:t>
            </a:r>
            <a:r>
              <a:rPr lang="es-CO" b="1" i="1" dirty="0" err="1">
                <a:latin typeface="Tw Cen MT" panose="020B0602020104020603" pitchFamily="34" charset="0"/>
              </a:rPr>
              <a:t>W</a:t>
            </a:r>
            <a:r>
              <a:rPr lang="es-CO" b="1" i="1" dirty="0" err="1" smtClean="0">
                <a:latin typeface="Tw Cen MT" panose="020B0602020104020603" pitchFamily="34" charset="0"/>
              </a:rPr>
              <a:t>riting</a:t>
            </a:r>
            <a:r>
              <a:rPr lang="es-CO" b="1" i="1" dirty="0" smtClean="0">
                <a:latin typeface="Tw Cen MT" panose="020B0602020104020603" pitchFamily="34" charset="0"/>
              </a:rPr>
              <a:t> and </a:t>
            </a:r>
            <a:r>
              <a:rPr lang="es-CO" b="1" i="1" dirty="0" err="1" smtClean="0">
                <a:latin typeface="Tw Cen MT" panose="020B0602020104020603" pitchFamily="34" charset="0"/>
              </a:rPr>
              <a:t>Speaking</a:t>
            </a:r>
            <a:r>
              <a:rPr lang="es-CO" b="1" i="1" dirty="0" smtClean="0">
                <a:latin typeface="Tw Cen MT" panose="020B0602020104020603" pitchFamily="34" charset="0"/>
              </a:rPr>
              <a:t>. </a:t>
            </a:r>
          </a:p>
          <a:p>
            <a:endParaRPr lang="es-CO" b="1" dirty="0"/>
          </a:p>
        </p:txBody>
      </p:sp>
    </p:spTree>
    <p:extLst>
      <p:ext uri="{BB962C8B-B14F-4D97-AF65-F5344CB8AC3E}">
        <p14:creationId xmlns:p14="http://schemas.microsoft.com/office/powerpoint/2010/main" val="21078459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35527" y="1063415"/>
            <a:ext cx="11000509" cy="6124754"/>
          </a:xfrm>
          <a:prstGeom prst="rect">
            <a:avLst/>
          </a:prstGeom>
          <a:noFill/>
        </p:spPr>
        <p:txBody>
          <a:bodyPr wrap="square" rtlCol="0">
            <a:spAutoFit/>
          </a:bodyPr>
          <a:lstStyle/>
          <a:p>
            <a:pPr algn="just"/>
            <a:r>
              <a:rPr lang="es-CO" dirty="0" smtClean="0">
                <a:latin typeface="Tw Cen MT" panose="020B0602020104020603" pitchFamily="34" charset="0"/>
              </a:rPr>
              <a:t>Cuando se aprende un idioma extranjero, las habilidades receptivas se desarrollan primero, usualmente son seguidas por la practica aplicación de las Productivas. Si un proceso educativo, carece de alguna de ellas, el producto final no será completo. Por lo tanto, las habilidades productivas no existen sin el apoyo de las habilidades receptivas.</a:t>
            </a:r>
          </a:p>
          <a:p>
            <a:pPr algn="just"/>
            <a:endParaRPr lang="es-CO" dirty="0">
              <a:latin typeface="Tw Cen MT" panose="020B0602020104020603" pitchFamily="34" charset="0"/>
            </a:endParaRPr>
          </a:p>
          <a:p>
            <a:pPr algn="just"/>
            <a:r>
              <a:rPr lang="es-CO" dirty="0" smtClean="0">
                <a:latin typeface="Tw Cen MT" panose="020B0602020104020603" pitchFamily="34" charset="0"/>
              </a:rPr>
              <a:t>La categoría de las habilidades receptivas; se caracterizan por ser reconocidas como habilidades pasivas, demostradas en los proceso de lectura y escucha. En muchos casos de aprendizaje de un idioma extranjero, las habilidades pasivas resaltan como las primeras habilidades en ser entendidas y comprendidas . Las habilidades pasivas no fuerzan al estudiante a producir activamente, el proceso de adquirir conocimiento es de forma pasiva, para luego comenzar a producir sus propios monólogos, diálogos y muchos otros resultados en términos de habla.</a:t>
            </a:r>
            <a:endParaRPr lang="es-CO" dirty="0">
              <a:latin typeface="Tw Cen MT" panose="020B0602020104020603" pitchFamily="34" charset="0"/>
            </a:endParaRPr>
          </a:p>
          <a:p>
            <a:pPr algn="just"/>
            <a:r>
              <a:rPr lang="es-CO" dirty="0" smtClean="0">
                <a:latin typeface="Tw Cen MT" panose="020B0602020104020603" pitchFamily="34" charset="0"/>
              </a:rPr>
              <a:t>La escritura y el Habla, pertenecen a la categoría de la habilidades lingüísticas productivas, también descritas como habilidades activas.  </a:t>
            </a:r>
          </a:p>
          <a:p>
            <a:pPr algn="just"/>
            <a:endParaRPr lang="es-CO" dirty="0" smtClean="0">
              <a:latin typeface="Tw Cen MT" panose="020B0602020104020603" pitchFamily="34" charset="0"/>
            </a:endParaRPr>
          </a:p>
          <a:p>
            <a:r>
              <a:rPr lang="es-CO" dirty="0" smtClean="0">
                <a:latin typeface="Tw Cen MT" panose="020B0602020104020603" pitchFamily="34" charset="0"/>
              </a:rPr>
              <a:t>Si se desea desarrollar las </a:t>
            </a:r>
            <a:r>
              <a:rPr lang="es-CO" dirty="0" err="1" smtClean="0">
                <a:latin typeface="Tw Cen MT" panose="020B0602020104020603" pitchFamily="34" charset="0"/>
              </a:rPr>
              <a:t>habilidaes</a:t>
            </a:r>
            <a:r>
              <a:rPr lang="es-CO" dirty="0" smtClean="0">
                <a:latin typeface="Tw Cen MT" panose="020B0602020104020603" pitchFamily="34" charset="0"/>
              </a:rPr>
              <a:t> de </a:t>
            </a:r>
            <a:r>
              <a:rPr lang="es-CO" b="1" i="1" dirty="0" err="1" smtClean="0">
                <a:latin typeface="Tw Cen MT" panose="020B0602020104020603" pitchFamily="34" charset="0"/>
              </a:rPr>
              <a:t>listening</a:t>
            </a:r>
            <a:r>
              <a:rPr lang="es-CO" b="1" i="1" dirty="0" smtClean="0">
                <a:latin typeface="Tw Cen MT" panose="020B0602020104020603" pitchFamily="34" charset="0"/>
              </a:rPr>
              <a:t>, </a:t>
            </a:r>
            <a:r>
              <a:rPr lang="es-CO" dirty="0" smtClean="0">
                <a:latin typeface="Tw Cen MT" panose="020B0602020104020603" pitchFamily="34" charset="0"/>
              </a:rPr>
              <a:t>debemos usar actividades que las incentiven, entendiendo la diferencia entre</a:t>
            </a:r>
            <a:r>
              <a:rPr lang="es-CO" b="1" dirty="0" smtClean="0">
                <a:latin typeface="Tw Cen MT" panose="020B0602020104020603" pitchFamily="34" charset="0"/>
              </a:rPr>
              <a:t> </a:t>
            </a:r>
            <a:r>
              <a:rPr lang="es-CO" b="1" i="1" dirty="0" err="1" smtClean="0">
                <a:latin typeface="Tw Cen MT" panose="020B0602020104020603" pitchFamily="34" charset="0"/>
              </a:rPr>
              <a:t>listening</a:t>
            </a:r>
            <a:r>
              <a:rPr lang="es-CO" b="1" i="1" dirty="0" smtClean="0">
                <a:latin typeface="Tw Cen MT" panose="020B0602020104020603" pitchFamily="34" charset="0"/>
              </a:rPr>
              <a:t> and </a:t>
            </a:r>
            <a:r>
              <a:rPr lang="es-CO" b="1" i="1" dirty="0" err="1" smtClean="0">
                <a:latin typeface="Tw Cen MT" panose="020B0602020104020603" pitchFamily="34" charset="0"/>
              </a:rPr>
              <a:t>hearing</a:t>
            </a:r>
            <a:r>
              <a:rPr lang="es-CO" b="1" i="1" dirty="0" smtClean="0">
                <a:latin typeface="Tw Cen MT" panose="020B0602020104020603" pitchFamily="34" charset="0"/>
              </a:rPr>
              <a:t>, </a:t>
            </a:r>
            <a:r>
              <a:rPr lang="es-CO" dirty="0" smtClean="0">
                <a:latin typeface="Tw Cen MT" panose="020B0602020104020603" pitchFamily="34" charset="0"/>
              </a:rPr>
              <a:t>(escuchar y </a:t>
            </a:r>
            <a:r>
              <a:rPr lang="es-CO" dirty="0" err="1" smtClean="0">
                <a:latin typeface="Tw Cen MT" panose="020B0602020104020603" pitchFamily="34" charset="0"/>
              </a:rPr>
              <a:t>oir</a:t>
            </a:r>
            <a:r>
              <a:rPr lang="es-CO" dirty="0" smtClean="0">
                <a:latin typeface="Tw Cen MT" panose="020B0602020104020603" pitchFamily="34" charset="0"/>
              </a:rPr>
              <a:t>), puesto  que  </a:t>
            </a:r>
            <a:r>
              <a:rPr lang="es-CO" b="1" i="1" dirty="0" err="1" smtClean="0">
                <a:latin typeface="Tw Cen MT" panose="020B0602020104020603" pitchFamily="34" charset="0"/>
              </a:rPr>
              <a:t>listening</a:t>
            </a:r>
            <a:r>
              <a:rPr lang="es-CO" b="1" i="1" dirty="0" smtClean="0">
                <a:latin typeface="Tw Cen MT" panose="020B0602020104020603" pitchFamily="34" charset="0"/>
              </a:rPr>
              <a:t> </a:t>
            </a:r>
            <a:r>
              <a:rPr lang="es-CO" i="1" dirty="0" smtClean="0">
                <a:latin typeface="Tw Cen MT" panose="020B0602020104020603" pitchFamily="34" charset="0"/>
              </a:rPr>
              <a:t> </a:t>
            </a:r>
            <a:r>
              <a:rPr lang="es-CO" dirty="0" smtClean="0">
                <a:latin typeface="Tw Cen MT" panose="020B0602020104020603" pitchFamily="34" charset="0"/>
              </a:rPr>
              <a:t>requiere comprensión. El desarrollo de esta habilidad debe estar respaldada por actividades que le permitan al estudiante demostrar su comprensión y también que les permita experimentar el placer del éxito.                                              </a:t>
            </a:r>
            <a:r>
              <a:rPr lang="es-CO" sz="1600" dirty="0" smtClean="0">
                <a:latin typeface="Pristina" panose="03060402040406080204" pitchFamily="66" charset="0"/>
              </a:rPr>
              <a:t>[</a:t>
            </a:r>
            <a:r>
              <a:rPr lang="es-CO" sz="1600" dirty="0" err="1" smtClean="0">
                <a:latin typeface="Pristina" panose="03060402040406080204" pitchFamily="66" charset="0"/>
              </a:rPr>
              <a:t>Act</a:t>
            </a:r>
            <a:r>
              <a:rPr lang="es-CO" sz="1600" dirty="0" smtClean="0">
                <a:latin typeface="Pristina" panose="03060402040406080204" pitchFamily="66" charset="0"/>
              </a:rPr>
              <a:t>. </a:t>
            </a:r>
            <a:r>
              <a:rPr lang="es-CO" sz="1600" dirty="0" err="1" smtClean="0">
                <a:latin typeface="Pristina" panose="03060402040406080204" pitchFamily="66" charset="0"/>
              </a:rPr>
              <a:t>Motivacional,Daily</a:t>
            </a:r>
            <a:r>
              <a:rPr lang="es-CO" sz="1600" dirty="0" smtClean="0">
                <a:latin typeface="Pristina" panose="03060402040406080204" pitchFamily="66" charset="0"/>
              </a:rPr>
              <a:t> </a:t>
            </a:r>
            <a:r>
              <a:rPr lang="es-CO" sz="1600" dirty="0" err="1" smtClean="0">
                <a:latin typeface="Pristina" panose="03060402040406080204" pitchFamily="66" charset="0"/>
              </a:rPr>
              <a:t>lessons</a:t>
            </a:r>
            <a:r>
              <a:rPr lang="es-CO" sz="1600" dirty="0" smtClean="0">
                <a:latin typeface="Pristina" panose="03060402040406080204" pitchFamily="66" charset="0"/>
              </a:rPr>
              <a:t>, Bienestar]</a:t>
            </a:r>
          </a:p>
          <a:p>
            <a:pPr algn="just"/>
            <a:r>
              <a:rPr lang="es-CO" dirty="0" smtClean="0"/>
              <a:t> </a:t>
            </a:r>
            <a:r>
              <a:rPr lang="es-CO" dirty="0" smtClean="0">
                <a:latin typeface="Tw Cen MT" panose="020B0602020104020603" pitchFamily="34" charset="0"/>
              </a:rPr>
              <a:t>La habilidad del Habla, a través del discurso, es primordial y una </a:t>
            </a:r>
            <a:r>
              <a:rPr lang="es-CO" dirty="0" err="1" smtClean="0">
                <a:latin typeface="Tw Cen MT" panose="020B0602020104020603" pitchFamily="34" charset="0"/>
              </a:rPr>
              <a:t>fucion</a:t>
            </a:r>
            <a:r>
              <a:rPr lang="es-CO" dirty="0" smtClean="0">
                <a:latin typeface="Tw Cen MT" panose="020B0602020104020603" pitchFamily="34" charset="0"/>
              </a:rPr>
              <a:t> básica del lenguaje, teniendo en cuenta </a:t>
            </a:r>
            <a:r>
              <a:rPr lang="es-CO" dirty="0" err="1" smtClean="0">
                <a:latin typeface="Tw Cen MT" panose="020B0602020104020603" pitchFamily="34" charset="0"/>
              </a:rPr>
              <a:t>quesu</a:t>
            </a:r>
            <a:r>
              <a:rPr lang="es-CO" dirty="0" smtClean="0">
                <a:latin typeface="Tw Cen MT" panose="020B0602020104020603" pitchFamily="34" charset="0"/>
              </a:rPr>
              <a:t> fin es la </a:t>
            </a:r>
            <a:r>
              <a:rPr lang="es-CO" dirty="0" err="1" smtClean="0">
                <a:latin typeface="Tw Cen MT" panose="020B0602020104020603" pitchFamily="34" charset="0"/>
              </a:rPr>
              <a:t>interaccion</a:t>
            </a:r>
            <a:r>
              <a:rPr lang="es-CO" dirty="0" smtClean="0">
                <a:latin typeface="Tw Cen MT" panose="020B0602020104020603" pitchFamily="34" charset="0"/>
              </a:rPr>
              <a:t> y comunicación. Hablamos cuando deseamos expresar ideas, opiniones, deseos y para entablar relaciones de tipo social.                                                                                   </a:t>
            </a:r>
            <a:r>
              <a:rPr lang="es-CO" sz="1600" dirty="0" smtClean="0">
                <a:latin typeface="Pristina" panose="03060402040406080204" pitchFamily="66" charset="0"/>
              </a:rPr>
              <a:t>[</a:t>
            </a:r>
            <a:r>
              <a:rPr lang="es-CO" sz="1600" dirty="0" err="1">
                <a:latin typeface="Pristina" panose="03060402040406080204" pitchFamily="66" charset="0"/>
              </a:rPr>
              <a:t>Act</a:t>
            </a:r>
            <a:r>
              <a:rPr lang="es-CO" sz="1600" dirty="0">
                <a:latin typeface="Pristina" panose="03060402040406080204" pitchFamily="66" charset="0"/>
              </a:rPr>
              <a:t>. </a:t>
            </a:r>
            <a:r>
              <a:rPr lang="es-CO" sz="1600" dirty="0" err="1">
                <a:latin typeface="Pristina" panose="03060402040406080204" pitchFamily="66" charset="0"/>
              </a:rPr>
              <a:t>Motivacional,Daily</a:t>
            </a:r>
            <a:r>
              <a:rPr lang="es-CO" sz="1600" dirty="0">
                <a:latin typeface="Pristina" panose="03060402040406080204" pitchFamily="66" charset="0"/>
              </a:rPr>
              <a:t> </a:t>
            </a:r>
            <a:r>
              <a:rPr lang="es-CO" sz="1600" dirty="0" err="1">
                <a:latin typeface="Pristina" panose="03060402040406080204" pitchFamily="66" charset="0"/>
              </a:rPr>
              <a:t>lessons</a:t>
            </a:r>
            <a:r>
              <a:rPr lang="es-CO" sz="1600" dirty="0">
                <a:latin typeface="Pristina" panose="03060402040406080204" pitchFamily="66" charset="0"/>
              </a:rPr>
              <a:t>, Bienestar]</a:t>
            </a:r>
          </a:p>
          <a:p>
            <a:pPr algn="just"/>
            <a:endParaRPr lang="es-CO" dirty="0"/>
          </a:p>
        </p:txBody>
      </p:sp>
    </p:spTree>
    <p:extLst>
      <p:ext uri="{BB962C8B-B14F-4D97-AF65-F5344CB8AC3E}">
        <p14:creationId xmlns:p14="http://schemas.microsoft.com/office/powerpoint/2010/main" val="16768760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93962" y="814025"/>
            <a:ext cx="11000509" cy="6771084"/>
          </a:xfrm>
          <a:prstGeom prst="rect">
            <a:avLst/>
          </a:prstGeom>
          <a:noFill/>
        </p:spPr>
        <p:txBody>
          <a:bodyPr wrap="square" rtlCol="0">
            <a:spAutoFit/>
          </a:bodyPr>
          <a:lstStyle/>
          <a:p>
            <a:pPr algn="just"/>
            <a:r>
              <a:rPr lang="es-CO" dirty="0" smtClean="0">
                <a:latin typeface="Tw Cen MT" panose="020B0602020104020603" pitchFamily="34" charset="0"/>
              </a:rPr>
              <a:t>La lectura no es una actividad completamente pasiva;  puesto que contiene un ítem de interacción del lector con el contenido, debido a la referenciación contante con el conocimiento existente en la mente del lector. Y finalmente el Habla, cuya practica y mejoramiento, depende de la confianza propia para expresarse</a:t>
            </a:r>
            <a:r>
              <a:rPr lang="es-CO" dirty="0" smtClean="0"/>
              <a:t>. </a:t>
            </a:r>
            <a:r>
              <a:rPr lang="es-CO" dirty="0">
                <a:latin typeface="Pristina" panose="03060402040406080204" pitchFamily="66" charset="0"/>
              </a:rPr>
              <a:t>[</a:t>
            </a:r>
            <a:r>
              <a:rPr lang="es-CO" sz="1400" dirty="0" err="1">
                <a:latin typeface="Pristina" panose="03060402040406080204" pitchFamily="66" charset="0"/>
              </a:rPr>
              <a:t>Act</a:t>
            </a:r>
            <a:r>
              <a:rPr lang="es-CO" sz="1400" dirty="0">
                <a:latin typeface="Pristina" panose="03060402040406080204" pitchFamily="66" charset="0"/>
              </a:rPr>
              <a:t>. Motivacional</a:t>
            </a:r>
            <a:r>
              <a:rPr lang="es-CO" sz="1400" dirty="0" smtClean="0">
                <a:latin typeface="Pristina" panose="03060402040406080204" pitchFamily="66" charset="0"/>
              </a:rPr>
              <a:t>, </a:t>
            </a:r>
            <a:r>
              <a:rPr lang="es-CO" sz="1400" dirty="0" err="1" smtClean="0">
                <a:latin typeface="Pristina" panose="03060402040406080204" pitchFamily="66" charset="0"/>
              </a:rPr>
              <a:t>Daily</a:t>
            </a:r>
            <a:r>
              <a:rPr lang="es-CO" sz="1400" dirty="0" smtClean="0">
                <a:latin typeface="Pristina" panose="03060402040406080204" pitchFamily="66" charset="0"/>
              </a:rPr>
              <a:t> </a:t>
            </a:r>
            <a:r>
              <a:rPr lang="es-CO" sz="1400" dirty="0" err="1">
                <a:latin typeface="Pristina" panose="03060402040406080204" pitchFamily="66" charset="0"/>
              </a:rPr>
              <a:t>lessons</a:t>
            </a:r>
            <a:r>
              <a:rPr lang="es-CO" sz="1400" dirty="0">
                <a:latin typeface="Pristina" panose="03060402040406080204" pitchFamily="66" charset="0"/>
              </a:rPr>
              <a:t>, Bienestar</a:t>
            </a:r>
            <a:r>
              <a:rPr lang="es-CO" sz="1400" dirty="0" smtClean="0">
                <a:latin typeface="Pristina" panose="03060402040406080204" pitchFamily="66" charset="0"/>
              </a:rPr>
              <a:t>]</a:t>
            </a:r>
          </a:p>
          <a:p>
            <a:pPr algn="just"/>
            <a:endParaRPr lang="es-CO" sz="1400" dirty="0">
              <a:latin typeface="Pristina" panose="03060402040406080204" pitchFamily="66" charset="0"/>
            </a:endParaRPr>
          </a:p>
          <a:p>
            <a:pPr algn="just"/>
            <a:r>
              <a:rPr lang="es-CO" sz="2400" dirty="0" err="1" smtClean="0">
                <a:latin typeface="Pristina" panose="03060402040406080204" pitchFamily="66" charset="0"/>
              </a:rPr>
              <a:t>Why</a:t>
            </a:r>
            <a:r>
              <a:rPr lang="es-CO" sz="2400" dirty="0" smtClean="0">
                <a:latin typeface="Pristina" panose="03060402040406080204" pitchFamily="66" charset="0"/>
              </a:rPr>
              <a:t> </a:t>
            </a:r>
            <a:r>
              <a:rPr lang="es-CO" sz="2400" dirty="0" err="1" smtClean="0">
                <a:latin typeface="Pristina" panose="03060402040406080204" pitchFamily="66" charset="0"/>
              </a:rPr>
              <a:t>Motivational</a:t>
            </a:r>
            <a:r>
              <a:rPr lang="es-CO" sz="2400" dirty="0" smtClean="0">
                <a:latin typeface="Pristina" panose="03060402040406080204" pitchFamily="66" charset="0"/>
              </a:rPr>
              <a:t>? </a:t>
            </a:r>
            <a:r>
              <a:rPr lang="es-CO" dirty="0" smtClean="0">
                <a:latin typeface="Tw Cen MT" panose="020B0602020104020603" pitchFamily="34" charset="0"/>
              </a:rPr>
              <a:t>La razón de ser de un termino, radica en su significación. Las lecciones o actividades pueden ser estimulantes y desafiantes sin ser intimidantes.  Las investigaciones acerca del cerebro, demuestran que un grado superior de aprendizaje ocurre cuando las experiencias dentro del aula son motivantes e interesantes.  También se ha demostrado que la motivación positiva imprime directamente en el metabolismo cerebral, en la conducción de los impulsos nervioso a través de las áreas de memoria, y la liberación de neurotransmisores que incrementan las funciones ejecutivas y de atención.</a:t>
            </a:r>
          </a:p>
          <a:p>
            <a:pPr algn="just"/>
            <a:endParaRPr lang="es-CO" i="1" dirty="0">
              <a:latin typeface="Tw Cen MT" panose="020B0602020104020603" pitchFamily="34" charset="0"/>
            </a:endParaRPr>
          </a:p>
          <a:p>
            <a:pPr algn="just"/>
            <a:r>
              <a:rPr lang="es-CO" i="1" dirty="0" smtClean="0">
                <a:latin typeface="Tw Cen MT" panose="020B0602020104020603" pitchFamily="34" charset="0"/>
              </a:rPr>
              <a:t>“Podría ser el caso que la autonomía del aprendiz, se desarrolla mejor cuando, entre otras cosas, el educador actúa como facilitador del aprendizaje, consejero y como recurso” </a:t>
            </a:r>
            <a:r>
              <a:rPr lang="es-CO" i="1" dirty="0" err="1" smtClean="0">
                <a:latin typeface="Tw Cen MT" panose="020B0602020104020603" pitchFamily="34" charset="0"/>
              </a:rPr>
              <a:t>Voller</a:t>
            </a:r>
            <a:r>
              <a:rPr lang="es-CO" i="1" dirty="0" smtClean="0">
                <a:latin typeface="Tw Cen MT" panose="020B0602020104020603" pitchFamily="34" charset="0"/>
              </a:rPr>
              <a:t>, 1997:99-106</a:t>
            </a:r>
          </a:p>
          <a:p>
            <a:pPr algn="just"/>
            <a:endParaRPr lang="es-CO" i="1" dirty="0">
              <a:latin typeface="Tw Cen MT" panose="020B0602020104020603" pitchFamily="34" charset="0"/>
            </a:endParaRPr>
          </a:p>
          <a:p>
            <a:pPr algn="just"/>
            <a:r>
              <a:rPr lang="es-CO" i="1" dirty="0" smtClean="0">
                <a:latin typeface="Tw Cen MT" panose="020B0602020104020603" pitchFamily="34" charset="0"/>
              </a:rPr>
              <a:t>“De acuerdo con la teoría constructivista del aprendizaje de un lenguaje extranjero, los aprendices construirán sus propios aprendizajes a través de experiencias, interacción y reflexión.” </a:t>
            </a:r>
            <a:r>
              <a:rPr lang="es-CO" i="1" dirty="0" err="1" smtClean="0">
                <a:latin typeface="Tw Cen MT" panose="020B0602020104020603" pitchFamily="34" charset="0"/>
              </a:rPr>
              <a:t>Vigotsky</a:t>
            </a:r>
            <a:r>
              <a:rPr lang="es-CO" i="1" dirty="0" smtClean="0">
                <a:latin typeface="Tw Cen MT" panose="020B0602020104020603" pitchFamily="34" charset="0"/>
              </a:rPr>
              <a:t>, 1987-1979</a:t>
            </a:r>
          </a:p>
          <a:p>
            <a:pPr algn="just"/>
            <a:endParaRPr lang="es-CO" i="1" dirty="0" smtClean="0">
              <a:latin typeface="Tw Cen MT" panose="020B0602020104020603" pitchFamily="34" charset="0"/>
            </a:endParaRPr>
          </a:p>
          <a:p>
            <a:pPr algn="just"/>
            <a:r>
              <a:rPr lang="es-CO" b="1" dirty="0">
                <a:latin typeface="Tw Cen MT" panose="020B0602020104020603" pitchFamily="34" charset="0"/>
              </a:rPr>
              <a:t> </a:t>
            </a:r>
            <a:r>
              <a:rPr lang="es-CO" b="1" dirty="0" smtClean="0">
                <a:latin typeface="Tw Cen MT" panose="020B0602020104020603" pitchFamily="34" charset="0"/>
              </a:rPr>
              <a:t>“</a:t>
            </a:r>
            <a:r>
              <a:rPr lang="es-CO" dirty="0" smtClean="0">
                <a:latin typeface="Tw Cen MT" panose="020B0602020104020603" pitchFamily="34" charset="0"/>
              </a:rPr>
              <a:t>La practica de Recuperación” un método de testeo y evaluación ampliamente conocido como un fenómeno psicológico, por medio del cual las personas recuerdan mejor cosas, en las cuales han sido testeados/evaluados; debido a que consolidad la información en la memoria.</a:t>
            </a:r>
            <a:endParaRPr lang="es-CO" b="1" dirty="0" smtClean="0">
              <a:latin typeface="Tw Cen MT" panose="020B0602020104020603" pitchFamily="34" charset="0"/>
            </a:endParaRPr>
          </a:p>
          <a:p>
            <a:pPr algn="just"/>
            <a:endParaRPr lang="es-CO" i="1" dirty="0" smtClean="0">
              <a:latin typeface="Tw Cen MT" panose="020B0602020104020603" pitchFamily="34" charset="0"/>
            </a:endParaRPr>
          </a:p>
          <a:p>
            <a:pPr algn="just"/>
            <a:endParaRPr lang="es-CO" dirty="0">
              <a:latin typeface="Pristina" panose="03060402040406080204" pitchFamily="66" charset="0"/>
            </a:endParaRPr>
          </a:p>
          <a:p>
            <a:pPr algn="just"/>
            <a:endParaRPr lang="es-CO" dirty="0" smtClean="0"/>
          </a:p>
          <a:p>
            <a:pPr algn="just"/>
            <a:endParaRPr lang="es-CO" dirty="0"/>
          </a:p>
        </p:txBody>
      </p:sp>
    </p:spTree>
    <p:extLst>
      <p:ext uri="{BB962C8B-B14F-4D97-AF65-F5344CB8AC3E}">
        <p14:creationId xmlns:p14="http://schemas.microsoft.com/office/powerpoint/2010/main" val="18276374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64979" y="264878"/>
            <a:ext cx="10252364" cy="1143000"/>
          </a:xfrm>
        </p:spPr>
        <p:txBody>
          <a:bodyPr/>
          <a:lstStyle/>
          <a:p>
            <a:pPr algn="l"/>
            <a:r>
              <a:rPr lang="es-ES_tradnl" dirty="0" smtClean="0">
                <a:solidFill>
                  <a:srgbClr val="002060"/>
                </a:solidFill>
              </a:rPr>
              <a:t>                Metodología</a:t>
            </a:r>
            <a:endParaRPr lang="es-CO" dirty="0"/>
          </a:p>
        </p:txBody>
      </p:sp>
      <p:sp>
        <p:nvSpPr>
          <p:cNvPr id="5" name="Elipse 4"/>
          <p:cNvSpPr/>
          <p:nvPr/>
        </p:nvSpPr>
        <p:spPr>
          <a:xfrm>
            <a:off x="9294573" y="307286"/>
            <a:ext cx="1579988" cy="1579988"/>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6" name="Grupo 5"/>
          <p:cNvGrpSpPr/>
          <p:nvPr/>
        </p:nvGrpSpPr>
        <p:grpSpPr>
          <a:xfrm>
            <a:off x="5545180" y="292750"/>
            <a:ext cx="4557727" cy="3728574"/>
            <a:chOff x="8435037" y="-14475"/>
            <a:chExt cx="4557727" cy="3728574"/>
          </a:xfrm>
        </p:grpSpPr>
        <p:sp>
          <p:nvSpPr>
            <p:cNvPr id="7" name="Rectángulo 6"/>
            <p:cNvSpPr/>
            <p:nvPr/>
          </p:nvSpPr>
          <p:spPr>
            <a:xfrm>
              <a:off x="8435037" y="2134111"/>
              <a:ext cx="2369982" cy="15799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CuadroTexto 7"/>
            <p:cNvSpPr txBox="1"/>
            <p:nvPr/>
          </p:nvSpPr>
          <p:spPr>
            <a:xfrm>
              <a:off x="9738155" y="-14475"/>
              <a:ext cx="3254609" cy="15799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ES" sz="4800" kern="1200" dirty="0" smtClean="0"/>
                <a:t>Propuesta</a:t>
              </a:r>
              <a:endParaRPr lang="es-ES" sz="4800" kern="1200" dirty="0"/>
            </a:p>
          </p:txBody>
        </p:sp>
      </p:grpSp>
      <p:sp>
        <p:nvSpPr>
          <p:cNvPr id="9" name="CuadroTexto 8"/>
          <p:cNvSpPr txBox="1"/>
          <p:nvPr/>
        </p:nvSpPr>
        <p:spPr>
          <a:xfrm>
            <a:off x="705393" y="1097280"/>
            <a:ext cx="9705703" cy="5293757"/>
          </a:xfrm>
          <a:prstGeom prst="rect">
            <a:avLst/>
          </a:prstGeom>
          <a:noFill/>
        </p:spPr>
        <p:txBody>
          <a:bodyPr wrap="square" rtlCol="0">
            <a:spAutoFit/>
          </a:bodyPr>
          <a:lstStyle/>
          <a:p>
            <a:r>
              <a:rPr lang="es-CO" sz="3200" i="1" dirty="0" err="1" smtClean="0"/>
              <a:t>Motivational</a:t>
            </a:r>
            <a:r>
              <a:rPr lang="es-CO" sz="3200" i="1" dirty="0" smtClean="0"/>
              <a:t> </a:t>
            </a:r>
            <a:r>
              <a:rPr lang="es-CO" sz="3200" i="1" dirty="0" err="1" smtClean="0"/>
              <a:t>tasks</a:t>
            </a:r>
            <a:endParaRPr lang="es-CO" sz="3200" i="1" dirty="0" smtClean="0"/>
          </a:p>
          <a:p>
            <a:endParaRPr lang="es-CO" dirty="0"/>
          </a:p>
          <a:p>
            <a:r>
              <a:rPr lang="es-CO" dirty="0" smtClean="0"/>
              <a:t>Bajo el nombre de “actividades motivacionales”, se presentan tres actividades, encausadas al desarrollo de las 4 habilidades de la lengua Inglesa, las cuales servirán de vehículo de entrenamiento de las competencias comunicativas necesarias para un dominio general de un Lenguaje. </a:t>
            </a:r>
          </a:p>
          <a:p>
            <a:endParaRPr lang="es-CO" dirty="0"/>
          </a:p>
          <a:p>
            <a:r>
              <a:rPr lang="es-CO" dirty="0" smtClean="0"/>
              <a:t>Las tres actividades, se realizan en momentos distintos, cada una con si propia directriz; La primera, </a:t>
            </a:r>
            <a:r>
              <a:rPr lang="es-CO" b="1" i="1" dirty="0" smtClean="0"/>
              <a:t>DAILY TASKS </a:t>
            </a:r>
            <a:r>
              <a:rPr lang="es-CO" dirty="0" smtClean="0"/>
              <a:t>, recibe el nombre de actividades diarias, se centra principalmente en la habilidad de </a:t>
            </a:r>
            <a:r>
              <a:rPr lang="es-CO" b="1" i="1" dirty="0" err="1" smtClean="0"/>
              <a:t>Listening</a:t>
            </a:r>
            <a:r>
              <a:rPr lang="es-CO" dirty="0" smtClean="0"/>
              <a:t>, se propone a través del grupo de </a:t>
            </a:r>
            <a:r>
              <a:rPr lang="es-CO" dirty="0" err="1" smtClean="0"/>
              <a:t>whatsapp</a:t>
            </a:r>
            <a:r>
              <a:rPr lang="es-CO" dirty="0" smtClean="0"/>
              <a:t>, donde diariamente se envía un audio distinto, con el único fin de ser escuchado, su razón principal es crear patrones fonéticos de referencia, necesarios para la correcta reproducción de los sonidos propios del lenguaje; así como también la identificación de otros aspectos fonéticos necesarios, como lo son los tonos, acentos</a:t>
            </a:r>
            <a:r>
              <a:rPr lang="es-CO" dirty="0"/>
              <a:t> </a:t>
            </a:r>
            <a:r>
              <a:rPr lang="es-CO" dirty="0" smtClean="0"/>
              <a:t>y ritmos. Adicional al desarrollo del aspecto sonoro del lenguaje, las actividades también generan múltiples escenarios de aprendizaje de vocabulario en diferentes contextos. Finalmente, la actividad diaria del ejercicio de escuchar repetidamente un lenguaje, aporta al sentido de pertenencia y de entendimiento del mismo, afianza la confianza sin generar stress, pues la única directriz es escuchar. El concepto del método, se radica principalmente en la manipulación cerebral del área encargada del lenguaje; abogando a un proceso primitivo ya conocido por el cerebro de aprendizaje de un lenguaje.  </a:t>
            </a:r>
          </a:p>
        </p:txBody>
      </p:sp>
    </p:spTree>
    <p:extLst>
      <p:ext uri="{BB962C8B-B14F-4D97-AF65-F5344CB8AC3E}">
        <p14:creationId xmlns:p14="http://schemas.microsoft.com/office/powerpoint/2010/main" val="16443720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9284210" y="292174"/>
            <a:ext cx="1473052" cy="1473052"/>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5" name="Grupo 4"/>
          <p:cNvGrpSpPr/>
          <p:nvPr/>
        </p:nvGrpSpPr>
        <p:grpSpPr>
          <a:xfrm>
            <a:off x="5558244" y="86050"/>
            <a:ext cx="4285235" cy="3602448"/>
            <a:chOff x="8435037" y="111651"/>
            <a:chExt cx="4285235" cy="3602448"/>
          </a:xfrm>
        </p:grpSpPr>
        <p:sp>
          <p:nvSpPr>
            <p:cNvPr id="6" name="Rectángulo 5"/>
            <p:cNvSpPr/>
            <p:nvPr/>
          </p:nvSpPr>
          <p:spPr>
            <a:xfrm>
              <a:off x="8435037" y="2134111"/>
              <a:ext cx="2369982" cy="15799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CuadroTexto 6"/>
            <p:cNvSpPr txBox="1"/>
            <p:nvPr/>
          </p:nvSpPr>
          <p:spPr>
            <a:xfrm>
              <a:off x="9363434" y="111651"/>
              <a:ext cx="3356838" cy="15799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ES" sz="4800" kern="1200" dirty="0" smtClean="0"/>
                <a:t>Propuesta</a:t>
              </a:r>
              <a:endParaRPr lang="es-ES" sz="4800" kern="1200" dirty="0"/>
            </a:p>
          </p:txBody>
        </p:sp>
      </p:grpSp>
      <p:sp>
        <p:nvSpPr>
          <p:cNvPr id="8" name="CuadroTexto 7"/>
          <p:cNvSpPr txBox="1"/>
          <p:nvPr/>
        </p:nvSpPr>
        <p:spPr>
          <a:xfrm>
            <a:off x="705393" y="1097280"/>
            <a:ext cx="9705703" cy="4462760"/>
          </a:xfrm>
          <a:prstGeom prst="rect">
            <a:avLst/>
          </a:prstGeom>
          <a:noFill/>
        </p:spPr>
        <p:txBody>
          <a:bodyPr wrap="square" rtlCol="0">
            <a:spAutoFit/>
          </a:bodyPr>
          <a:lstStyle/>
          <a:p>
            <a:r>
              <a:rPr lang="es-CO" sz="3200" i="1" dirty="0" err="1" smtClean="0"/>
              <a:t>Motivational</a:t>
            </a:r>
            <a:r>
              <a:rPr lang="es-CO" sz="3200" i="1" dirty="0" smtClean="0"/>
              <a:t> </a:t>
            </a:r>
            <a:r>
              <a:rPr lang="es-CO" sz="3200" i="1" dirty="0" err="1" smtClean="0"/>
              <a:t>tasks</a:t>
            </a:r>
            <a:endParaRPr lang="es-CO" sz="3200" i="1" dirty="0" smtClean="0"/>
          </a:p>
          <a:p>
            <a:endParaRPr lang="es-CO" dirty="0" smtClean="0"/>
          </a:p>
          <a:p>
            <a:r>
              <a:rPr lang="es-CO" dirty="0" smtClean="0"/>
              <a:t>La segunda Actividad propuesta, </a:t>
            </a:r>
            <a:r>
              <a:rPr lang="es-CO" b="1" i="1" dirty="0" smtClean="0"/>
              <a:t>MOTIVATIONAL TAKS </a:t>
            </a:r>
            <a:r>
              <a:rPr lang="es-CO" dirty="0" smtClean="0"/>
              <a:t>, se estructura de una forma mas compleja, pues contiene una actividad por habilidad. Un total de 4 actividades, que se proponen con un carácter obligatorio y significativo para la nota final de los exámenes de cada unidad. Es decir los estudiantes terminan con un total de 3 actividades de </a:t>
            </a:r>
            <a:r>
              <a:rPr lang="es-CO" dirty="0" err="1" smtClean="0"/>
              <a:t>Listening</a:t>
            </a:r>
            <a:r>
              <a:rPr lang="es-CO" dirty="0" smtClean="0"/>
              <a:t>, 3 actividades de Reading, 3 actividades de </a:t>
            </a:r>
            <a:r>
              <a:rPr lang="es-CO" dirty="0" err="1" smtClean="0"/>
              <a:t>Writing</a:t>
            </a:r>
            <a:r>
              <a:rPr lang="es-CO" dirty="0" smtClean="0"/>
              <a:t>, y 3 actividades de </a:t>
            </a:r>
            <a:r>
              <a:rPr lang="es-CO" dirty="0" err="1" smtClean="0"/>
              <a:t>Speaking</a:t>
            </a:r>
            <a:r>
              <a:rPr lang="es-CO" dirty="0" smtClean="0"/>
              <a:t>; cada una con una complejidad distinta y con variaciones evaluativas. </a:t>
            </a:r>
          </a:p>
          <a:p>
            <a:r>
              <a:rPr lang="es-CO" dirty="0" smtClean="0"/>
              <a:t>Las actividades motivacionales, se entregan al inicio de cada unidad y tienen tiempo de entrega hasta el día antes de la evaluación.</a:t>
            </a:r>
          </a:p>
          <a:p>
            <a:endParaRPr lang="es-CO" dirty="0"/>
          </a:p>
          <a:p>
            <a:r>
              <a:rPr lang="es-CO" dirty="0" smtClean="0"/>
              <a:t>El propósito de éstas actividades en crear una cotidianidad en las forma evaluativas de un lenguaje bajo estándares Internacionales, regidos por el Marco Común Europeo de Referencia (MCER), utilizado para describir el dominio de un idioma. </a:t>
            </a:r>
            <a:r>
              <a:rPr lang="es-CO" dirty="0"/>
              <a:t> </a:t>
            </a:r>
            <a:r>
              <a:rPr lang="es-CO" dirty="0" smtClean="0"/>
              <a:t>Aunque entendiendo que es la primera vez que los alumnos se enfrentan a este modelo evaluativo e instruccional, las actividades contienen los componentes básicos de medición de cada estándar. </a:t>
            </a:r>
          </a:p>
        </p:txBody>
      </p:sp>
    </p:spTree>
    <p:extLst>
      <p:ext uri="{BB962C8B-B14F-4D97-AF65-F5344CB8AC3E}">
        <p14:creationId xmlns:p14="http://schemas.microsoft.com/office/powerpoint/2010/main" val="994091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Metodología</a:t>
            </a:r>
            <a:endParaRPr lang="es-CO" dirty="0"/>
          </a:p>
        </p:txBody>
      </p:sp>
      <p:sp>
        <p:nvSpPr>
          <p:cNvPr id="4" name="Marcador de contenido 2">
            <a:extLst>
              <a:ext uri="{FF2B5EF4-FFF2-40B4-BE49-F238E27FC236}">
                <a16:creationId xmlns="" xmlns:a16="http://schemas.microsoft.com/office/drawing/2014/main" id="{8A452C1A-0BF7-4F66-BDE5-33920E916A42}"/>
              </a:ext>
            </a:extLst>
          </p:cNvPr>
          <p:cNvSpPr txBox="1">
            <a:spLocks/>
          </p:cNvSpPr>
          <p:nvPr/>
        </p:nvSpPr>
        <p:spPr>
          <a:xfrm>
            <a:off x="609600" y="1713389"/>
            <a:ext cx="10972800" cy="39594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MX" dirty="0"/>
          </a:p>
          <a:p>
            <a:pPr algn="just"/>
            <a:endParaRPr lang="es-MX" dirty="0"/>
          </a:p>
          <a:p>
            <a:pPr marL="0" indent="0" algn="just">
              <a:buFont typeface="Arial"/>
              <a:buNone/>
            </a:pPr>
            <a:endParaRPr lang="es-CO" dirty="0"/>
          </a:p>
        </p:txBody>
      </p:sp>
      <p:sp>
        <p:nvSpPr>
          <p:cNvPr id="8" name="CuadroTexto 7">
            <a:extLst>
              <a:ext uri="{FF2B5EF4-FFF2-40B4-BE49-F238E27FC236}">
                <a16:creationId xmlns="" xmlns:a16="http://schemas.microsoft.com/office/drawing/2014/main" id="{1A95FEFC-F626-4B70-A1B5-FA9B5C5BE53C}"/>
              </a:ext>
            </a:extLst>
          </p:cNvPr>
          <p:cNvSpPr txBox="1"/>
          <p:nvPr/>
        </p:nvSpPr>
        <p:spPr>
          <a:xfrm>
            <a:off x="742384" y="2421032"/>
            <a:ext cx="10972800" cy="2015936"/>
          </a:xfrm>
          <a:prstGeom prst="rect">
            <a:avLst/>
          </a:prstGeom>
          <a:noFill/>
        </p:spPr>
        <p:txBody>
          <a:bodyPr wrap="square">
            <a:spAutoFit/>
          </a:bodyPr>
          <a:lstStyle/>
          <a:p>
            <a:pPr algn="just">
              <a:buFont typeface="Wingdings" panose="05000000000000000000" pitchFamily="2" charset="2"/>
              <a:buChar char="ü"/>
            </a:pPr>
            <a:r>
              <a:rPr lang="es-CO" sz="2500" dirty="0"/>
              <a:t>Generar comprensión de la temática a través de ejemplos reales en organizaciones. </a:t>
            </a:r>
          </a:p>
          <a:p>
            <a:pPr algn="just"/>
            <a:endParaRPr lang="es-CO" sz="2500" dirty="0"/>
          </a:p>
          <a:p>
            <a:pPr algn="just">
              <a:buFont typeface="Wingdings" panose="05000000000000000000" pitchFamily="2" charset="2"/>
              <a:buChar char="ü"/>
            </a:pPr>
            <a:r>
              <a:rPr lang="es-CO" sz="2500" dirty="0"/>
              <a:t>Desarrollo de actividades y evaluaciones aplicadas en el contexto empresarial que permiten a los estudiantes tener contacto con la realidad empresarial. </a:t>
            </a:r>
          </a:p>
        </p:txBody>
      </p:sp>
    </p:spTree>
    <p:extLst>
      <p:ext uri="{BB962C8B-B14F-4D97-AF65-F5344CB8AC3E}">
        <p14:creationId xmlns:p14="http://schemas.microsoft.com/office/powerpoint/2010/main" val="20448307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lgn="just">
              <a:buNone/>
            </a:pPr>
            <a:endParaRPr lang="es-CO" dirty="0" smtClean="0"/>
          </a:p>
          <a:p>
            <a:pPr marL="0" indent="0" algn="just">
              <a:buNone/>
            </a:pPr>
            <a:endParaRPr lang="es-CO" dirty="0" smtClean="0"/>
          </a:p>
        </p:txBody>
      </p:sp>
      <p:sp>
        <p:nvSpPr>
          <p:cNvPr id="4" name="Elipse 3"/>
          <p:cNvSpPr/>
          <p:nvPr/>
        </p:nvSpPr>
        <p:spPr>
          <a:xfrm>
            <a:off x="9281976" y="216005"/>
            <a:ext cx="1579988" cy="1579988"/>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5" name="Grupo 4"/>
          <p:cNvGrpSpPr/>
          <p:nvPr/>
        </p:nvGrpSpPr>
        <p:grpSpPr>
          <a:xfrm>
            <a:off x="6467930" y="510356"/>
            <a:ext cx="3685167" cy="4270396"/>
            <a:chOff x="8435037" y="-556297"/>
            <a:chExt cx="3685167" cy="4270396"/>
          </a:xfrm>
        </p:grpSpPr>
        <p:sp>
          <p:nvSpPr>
            <p:cNvPr id="6" name="Rectángulo 5"/>
            <p:cNvSpPr/>
            <p:nvPr/>
          </p:nvSpPr>
          <p:spPr>
            <a:xfrm>
              <a:off x="8435037" y="2134111"/>
              <a:ext cx="2369982" cy="15799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CuadroTexto 6"/>
            <p:cNvSpPr txBox="1"/>
            <p:nvPr/>
          </p:nvSpPr>
          <p:spPr>
            <a:xfrm>
              <a:off x="8534766" y="-556297"/>
              <a:ext cx="3585438" cy="15799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ES" sz="4800" kern="1200" dirty="0" smtClean="0"/>
                <a:t>Propuesta</a:t>
              </a:r>
              <a:endParaRPr lang="es-ES" sz="4800" kern="1200" dirty="0"/>
            </a:p>
          </p:txBody>
        </p:sp>
      </p:grpSp>
      <p:sp>
        <p:nvSpPr>
          <p:cNvPr id="8" name="CuadroTexto 7"/>
          <p:cNvSpPr txBox="1"/>
          <p:nvPr/>
        </p:nvSpPr>
        <p:spPr>
          <a:xfrm>
            <a:off x="609600" y="1005999"/>
            <a:ext cx="9705703" cy="5293757"/>
          </a:xfrm>
          <a:prstGeom prst="rect">
            <a:avLst/>
          </a:prstGeom>
          <a:noFill/>
        </p:spPr>
        <p:txBody>
          <a:bodyPr wrap="square" rtlCol="0">
            <a:spAutoFit/>
          </a:bodyPr>
          <a:lstStyle/>
          <a:p>
            <a:r>
              <a:rPr lang="es-CO" sz="3200" i="1" dirty="0" err="1" smtClean="0"/>
              <a:t>Motivational</a:t>
            </a:r>
            <a:r>
              <a:rPr lang="es-CO" sz="3200" i="1" dirty="0" smtClean="0"/>
              <a:t> </a:t>
            </a:r>
            <a:r>
              <a:rPr lang="es-CO" sz="3200" i="1" dirty="0" err="1" smtClean="0"/>
              <a:t>tasks</a:t>
            </a:r>
            <a:endParaRPr lang="es-CO" sz="3200" i="1" dirty="0" smtClean="0"/>
          </a:p>
          <a:p>
            <a:endParaRPr lang="es-CO" dirty="0"/>
          </a:p>
          <a:p>
            <a:r>
              <a:rPr lang="es-CO" dirty="0" smtClean="0"/>
              <a:t>Finalmente, la actividad de </a:t>
            </a:r>
            <a:r>
              <a:rPr lang="es-CO" b="1" i="1" dirty="0" smtClean="0"/>
              <a:t>BIENESTAR, </a:t>
            </a:r>
            <a:r>
              <a:rPr lang="es-CO" dirty="0" smtClean="0"/>
              <a:t>  en donde bajo la propuesta de participar en los programas brindados por bienestar, se aprovecho, para realizar una actividad de transversalidad. La actividad fue voluntaria, esperando la respuesta de cada estudiante. Su función es principalmente el desarrollo de vocabulario bajo un contexto especifico; en este caso, se utilizo el tema </a:t>
            </a:r>
            <a:r>
              <a:rPr lang="es-CO" b="1" i="1" dirty="0" smtClean="0"/>
              <a:t> la importancia de la alimentación sana; </a:t>
            </a:r>
            <a:r>
              <a:rPr lang="es-CO" dirty="0" smtClean="0"/>
              <a:t> tema que también hacia parte del contenido de vocabulario de la Unidad 1 del Modulo 4  ( </a:t>
            </a:r>
            <a:r>
              <a:rPr lang="es-CO" dirty="0" err="1" smtClean="0"/>
              <a:t>Food</a:t>
            </a:r>
            <a:r>
              <a:rPr lang="es-CO" dirty="0" smtClean="0"/>
              <a:t> ); y </a:t>
            </a:r>
            <a:r>
              <a:rPr lang="es-CO" b="1" i="1" dirty="0" smtClean="0"/>
              <a:t>Trabajo en equipo </a:t>
            </a:r>
            <a:r>
              <a:rPr lang="es-CO" i="1" dirty="0"/>
              <a:t> </a:t>
            </a:r>
            <a:r>
              <a:rPr lang="es-CO" dirty="0" smtClean="0"/>
              <a:t>para la unidad 2 haciendo énfasis en la temática de </a:t>
            </a:r>
            <a:r>
              <a:rPr lang="es-CO" i="1" dirty="0" err="1" smtClean="0"/>
              <a:t>giving</a:t>
            </a:r>
            <a:r>
              <a:rPr lang="es-CO" i="1" dirty="0" smtClean="0"/>
              <a:t> </a:t>
            </a:r>
            <a:r>
              <a:rPr lang="es-CO" i="1" dirty="0" err="1" smtClean="0"/>
              <a:t>an</a:t>
            </a:r>
            <a:r>
              <a:rPr lang="es-CO" i="1" dirty="0" smtClean="0"/>
              <a:t> opinión. </a:t>
            </a:r>
            <a:endParaRPr lang="es-CO" dirty="0" smtClean="0"/>
          </a:p>
          <a:p>
            <a:endParaRPr lang="es-CO" dirty="0"/>
          </a:p>
          <a:p>
            <a:r>
              <a:rPr lang="es-CO" dirty="0" smtClean="0"/>
              <a:t>Una vez, inscritos los alumnos y el profesor en el programa de </a:t>
            </a:r>
            <a:r>
              <a:rPr lang="es-CO" i="1" dirty="0" smtClean="0"/>
              <a:t>bienestar</a:t>
            </a:r>
            <a:r>
              <a:rPr lang="es-CO" dirty="0" smtClean="0"/>
              <a:t>, se compartió material en Ingles relacionado a la temática, con componentes de vocabulario y planteamiento de Material de estudio; que no solo facilitaran el aprendizaje de vocabulario bajo metodologías diferentes; sino que al mismo tiempo fueran material para presentar y evidenciar el trabajo de la temática planteada, tanto para </a:t>
            </a:r>
            <a:r>
              <a:rPr lang="es-CO" b="1" i="1" dirty="0" smtClean="0"/>
              <a:t>Bienestar, </a:t>
            </a:r>
            <a:r>
              <a:rPr lang="es-CO" b="1" dirty="0" smtClean="0"/>
              <a:t>como para la Asignatura. </a:t>
            </a:r>
            <a:endParaRPr lang="es-CO" dirty="0" smtClean="0"/>
          </a:p>
          <a:p>
            <a:endParaRPr lang="es-CO" dirty="0"/>
          </a:p>
          <a:p>
            <a:r>
              <a:rPr lang="es-CO" dirty="0" smtClean="0"/>
              <a:t>Dicho material, fue una variedad de contenido</a:t>
            </a:r>
            <a:r>
              <a:rPr lang="es-CO" dirty="0"/>
              <a:t> </a:t>
            </a:r>
            <a:r>
              <a:rPr lang="es-CO" dirty="0" smtClean="0"/>
              <a:t>tipo vocabulario, audios, videos y actividad practica para hacer uso del vocabulario y fomentar diálogos y practicas fonéticas. </a:t>
            </a:r>
          </a:p>
        </p:txBody>
      </p:sp>
    </p:spTree>
    <p:extLst>
      <p:ext uri="{BB962C8B-B14F-4D97-AF65-F5344CB8AC3E}">
        <p14:creationId xmlns:p14="http://schemas.microsoft.com/office/powerpoint/2010/main" val="2806131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Impacto</a:t>
            </a:r>
            <a:endParaRPr lang="es-CO" dirty="0"/>
          </a:p>
        </p:txBody>
      </p:sp>
      <p:sp>
        <p:nvSpPr>
          <p:cNvPr id="4" name="Marcador de contenido 2"/>
          <p:cNvSpPr txBox="1">
            <a:spLocks/>
          </p:cNvSpPr>
          <p:nvPr/>
        </p:nvSpPr>
        <p:spPr>
          <a:xfrm>
            <a:off x="898635" y="1600201"/>
            <a:ext cx="10212710" cy="33619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CO" dirty="0" smtClean="0"/>
              <a:t> </a:t>
            </a:r>
            <a:endParaRPr lang="es-CO" dirty="0"/>
          </a:p>
        </p:txBody>
      </p:sp>
      <p:sp>
        <p:nvSpPr>
          <p:cNvPr id="3" name="CuadroTexto 2"/>
          <p:cNvSpPr txBox="1"/>
          <p:nvPr/>
        </p:nvSpPr>
        <p:spPr>
          <a:xfrm>
            <a:off x="955008" y="1600201"/>
            <a:ext cx="10099964" cy="4154984"/>
          </a:xfrm>
          <a:prstGeom prst="rect">
            <a:avLst/>
          </a:prstGeom>
          <a:noFill/>
        </p:spPr>
        <p:txBody>
          <a:bodyPr wrap="square" rtlCol="0">
            <a:spAutoFit/>
          </a:bodyPr>
          <a:lstStyle/>
          <a:p>
            <a:pPr algn="just"/>
            <a:r>
              <a:rPr lang="es-CO" sz="2400" dirty="0" smtClean="0">
                <a:latin typeface="Tw Cen MT" panose="020B0602020104020603" pitchFamily="34" charset="0"/>
              </a:rPr>
              <a:t>El resultado esperado y planteado, se basa en el Impacto positivo de la perspectiva del aprendiz de si mismo acerca de su proceso de aprendizaje del lenguaje ingles. Mejorando la Autonomía, a través de la conciencia propia, la identificación de su propio de aprendizaje, sus necesidades y metas como aprendiz. </a:t>
            </a:r>
          </a:p>
          <a:p>
            <a:pPr algn="just"/>
            <a:endParaRPr lang="es-CO" sz="2400" dirty="0" smtClean="0">
              <a:latin typeface="Tw Cen MT" panose="020B0602020104020603" pitchFamily="34" charset="0"/>
            </a:endParaRPr>
          </a:p>
          <a:p>
            <a:pPr algn="just"/>
            <a:r>
              <a:rPr lang="es-CO" sz="2400" dirty="0" smtClean="0">
                <a:latin typeface="Tw Cen MT" panose="020B0602020104020603" pitchFamily="34" charset="0"/>
              </a:rPr>
              <a:t>Así mismo, se aboga, por medio de las actividades de Comprensión lectora y Comprensión Auditiva; la habilidad de usar la lógica y la razón, influenciando el trabajo de memoria. El trabajo de memoria es importante en la educación, porque es directamente responsable de la habilidad de aprender y dominar cosas. </a:t>
            </a:r>
            <a:endParaRPr lang="es-CO" sz="2400" dirty="0">
              <a:latin typeface="Tw Cen MT" panose="020B0602020104020603" pitchFamily="34" charset="0"/>
            </a:endParaRPr>
          </a:p>
        </p:txBody>
      </p:sp>
    </p:spTree>
    <p:extLst>
      <p:ext uri="{BB962C8B-B14F-4D97-AF65-F5344CB8AC3E}">
        <p14:creationId xmlns:p14="http://schemas.microsoft.com/office/powerpoint/2010/main" val="3916778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Referencias bibliográficas</a:t>
            </a:r>
            <a:endParaRPr lang="es-CO" dirty="0"/>
          </a:p>
        </p:txBody>
      </p:sp>
      <p:sp>
        <p:nvSpPr>
          <p:cNvPr id="3" name="CuadroTexto 2"/>
          <p:cNvSpPr txBox="1"/>
          <p:nvPr/>
        </p:nvSpPr>
        <p:spPr>
          <a:xfrm>
            <a:off x="609600" y="1417638"/>
            <a:ext cx="10650583" cy="4853957"/>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s-CO" sz="1600" dirty="0" err="1" smtClean="0">
                <a:latin typeface="Tw Cen MT" panose="020B0602020104020603" pitchFamily="34" charset="0"/>
              </a:rPr>
              <a:t>Kamike</a:t>
            </a:r>
            <a:r>
              <a:rPr lang="es-CO" sz="1600" dirty="0" smtClean="0">
                <a:latin typeface="Tw Cen MT" panose="020B0602020104020603" pitchFamily="34" charset="0"/>
              </a:rPr>
              <a:t>, A.N (2019). A </a:t>
            </a:r>
            <a:r>
              <a:rPr lang="es-CO" sz="1600" dirty="0" err="1" smtClean="0">
                <a:latin typeface="Tw Cen MT" panose="020B0602020104020603" pitchFamily="34" charset="0"/>
              </a:rPr>
              <a:t>brief</a:t>
            </a:r>
            <a:r>
              <a:rPr lang="es-CO" sz="1600" dirty="0" smtClean="0">
                <a:latin typeface="Tw Cen MT" panose="020B0602020104020603" pitchFamily="34" charset="0"/>
              </a:rPr>
              <a:t> </a:t>
            </a:r>
            <a:r>
              <a:rPr lang="es-CO" sz="1600" dirty="0" err="1" smtClean="0">
                <a:latin typeface="Tw Cen MT" panose="020B0602020104020603" pitchFamily="34" charset="0"/>
              </a:rPr>
              <a:t>overview</a:t>
            </a:r>
            <a:r>
              <a:rPr lang="es-CO" sz="1600" dirty="0" smtClean="0">
                <a:latin typeface="Tw Cen MT" panose="020B0602020104020603" pitchFamily="34" charset="0"/>
              </a:rPr>
              <a:t> of </a:t>
            </a:r>
            <a:r>
              <a:rPr lang="es-CO" sz="1600" dirty="0" err="1" smtClean="0">
                <a:latin typeface="Tw Cen MT" panose="020B0602020104020603" pitchFamily="34" charset="0"/>
              </a:rPr>
              <a:t>working</a:t>
            </a:r>
            <a:r>
              <a:rPr lang="es-CO" sz="1600" dirty="0" smtClean="0">
                <a:latin typeface="Tw Cen MT" panose="020B0602020104020603" pitchFamily="34" charset="0"/>
              </a:rPr>
              <a:t> </a:t>
            </a:r>
            <a:r>
              <a:rPr lang="es-CO" sz="1600" dirty="0" err="1" smtClean="0">
                <a:latin typeface="Tw Cen MT" panose="020B0602020104020603" pitchFamily="34" charset="0"/>
              </a:rPr>
              <a:t>memory</a:t>
            </a:r>
            <a:r>
              <a:rPr lang="es-CO" sz="1600" dirty="0" smtClean="0">
                <a:latin typeface="Tw Cen MT" panose="020B0602020104020603" pitchFamily="34" charset="0"/>
              </a:rPr>
              <a:t> </a:t>
            </a:r>
            <a:r>
              <a:rPr lang="es-CO" sz="1600" dirty="0" err="1" smtClean="0">
                <a:latin typeface="Tw Cen MT" panose="020B0602020104020603" pitchFamily="34" charset="0"/>
              </a:rPr>
              <a:t>learning</a:t>
            </a:r>
            <a:r>
              <a:rPr lang="es-CO" sz="1600" dirty="0" smtClean="0">
                <a:latin typeface="Tw Cen MT" panose="020B0602020104020603" pitchFamily="34" charset="0"/>
              </a:rPr>
              <a:t> </a:t>
            </a:r>
            <a:r>
              <a:rPr lang="es-CO" sz="1600" dirty="0" err="1" smtClean="0">
                <a:latin typeface="Tw Cen MT" panose="020B0602020104020603" pitchFamily="34" charset="0"/>
              </a:rPr>
              <a:t>scientist</a:t>
            </a:r>
            <a:r>
              <a:rPr lang="es-CO" sz="1600" dirty="0" smtClean="0">
                <a:latin typeface="Tw Cen MT" panose="020B0602020104020603" pitchFamily="34" charset="0"/>
              </a:rPr>
              <a:t>.</a:t>
            </a:r>
          </a:p>
          <a:p>
            <a:pPr marL="285750" indent="-285750">
              <a:lnSpc>
                <a:spcPct val="150000"/>
              </a:lnSpc>
              <a:buFont typeface="Wingdings" panose="05000000000000000000" pitchFamily="2" charset="2"/>
              <a:buChar char="v"/>
            </a:pPr>
            <a:r>
              <a:rPr lang="es-CO" sz="1600" dirty="0" err="1" smtClean="0">
                <a:latin typeface="Tw Cen MT" panose="020B0602020104020603" pitchFamily="34" charset="0"/>
              </a:rPr>
              <a:t>Assessment</a:t>
            </a:r>
            <a:r>
              <a:rPr lang="es-CO" sz="1600" dirty="0" smtClean="0">
                <a:latin typeface="Tw Cen MT" panose="020B0602020104020603" pitchFamily="34" charset="0"/>
              </a:rPr>
              <a:t> as </a:t>
            </a:r>
            <a:r>
              <a:rPr lang="es-CO" sz="1600" dirty="0" err="1" smtClean="0">
                <a:latin typeface="Tw Cen MT" panose="020B0602020104020603" pitchFamily="34" charset="0"/>
              </a:rPr>
              <a:t>leraing</a:t>
            </a:r>
            <a:r>
              <a:rPr lang="es-CO" sz="1600" dirty="0" smtClean="0">
                <a:latin typeface="Tw Cen MT" panose="020B0602020104020603" pitchFamily="34" charset="0"/>
              </a:rPr>
              <a:t>: </a:t>
            </a:r>
            <a:r>
              <a:rPr lang="es-CO" sz="1600" dirty="0" err="1" smtClean="0">
                <a:latin typeface="Tw Cen MT" panose="020B0602020104020603" pitchFamily="34" charset="0"/>
              </a:rPr>
              <a:t>the</a:t>
            </a:r>
            <a:r>
              <a:rPr lang="es-CO" sz="1600" dirty="0" smtClean="0">
                <a:latin typeface="Tw Cen MT" panose="020B0602020104020603" pitchFamily="34" charset="0"/>
              </a:rPr>
              <a:t> role of </a:t>
            </a:r>
            <a:r>
              <a:rPr lang="es-CO" sz="1600" dirty="0" err="1" smtClean="0">
                <a:latin typeface="Tw Cen MT" panose="020B0602020104020603" pitchFamily="34" charset="0"/>
              </a:rPr>
              <a:t>retrieval</a:t>
            </a:r>
            <a:r>
              <a:rPr lang="es-CO" sz="1600" dirty="0" smtClean="0">
                <a:latin typeface="Tw Cen MT" panose="020B0602020104020603" pitchFamily="34" charset="0"/>
              </a:rPr>
              <a:t> </a:t>
            </a:r>
            <a:r>
              <a:rPr lang="es-CO" sz="1600" dirty="0" err="1" smtClean="0">
                <a:latin typeface="Tw Cen MT" panose="020B0602020104020603" pitchFamily="34" charset="0"/>
              </a:rPr>
              <a:t>practice</a:t>
            </a:r>
            <a:r>
              <a:rPr lang="es-CO" sz="1600" dirty="0" smtClean="0">
                <a:latin typeface="Tw Cen MT" panose="020B0602020104020603" pitchFamily="34" charset="0"/>
              </a:rPr>
              <a:t> in </a:t>
            </a:r>
            <a:r>
              <a:rPr lang="es-CO" sz="1600" dirty="0" err="1" smtClean="0">
                <a:latin typeface="Tw Cen MT" panose="020B0602020104020603" pitchFamily="34" charset="0"/>
              </a:rPr>
              <a:t>the</a:t>
            </a:r>
            <a:r>
              <a:rPr lang="es-CO" sz="1600" dirty="0" smtClean="0">
                <a:latin typeface="Tw Cen MT" panose="020B0602020104020603" pitchFamily="34" charset="0"/>
              </a:rPr>
              <a:t> </a:t>
            </a:r>
            <a:r>
              <a:rPr lang="es-CO" sz="1600" dirty="0" err="1" smtClean="0">
                <a:latin typeface="Tw Cen MT" panose="020B0602020104020603" pitchFamily="34" charset="0"/>
              </a:rPr>
              <a:t>classroom</a:t>
            </a:r>
            <a:r>
              <a:rPr lang="es-CO" sz="1600" dirty="0" smtClean="0">
                <a:latin typeface="Tw Cen MT" panose="020B0602020104020603" pitchFamily="34" charset="0"/>
              </a:rPr>
              <a:t>. Jonathan </a:t>
            </a:r>
            <a:r>
              <a:rPr lang="es-CO" sz="1600" dirty="0" err="1" smtClean="0">
                <a:latin typeface="Tw Cen MT" panose="020B0602020104020603" pitchFamily="34" charset="0"/>
              </a:rPr>
              <a:t>Firth</a:t>
            </a:r>
            <a:r>
              <a:rPr lang="es-CO" sz="1600" dirty="0" smtClean="0">
                <a:latin typeface="Tw Cen MT" panose="020B0602020104020603" pitchFamily="34" charset="0"/>
              </a:rPr>
              <a:t>-Megan Smith-</a:t>
            </a:r>
            <a:r>
              <a:rPr lang="es-CO" sz="1600" dirty="0" err="1" smtClean="0">
                <a:latin typeface="Tw Cen MT" panose="020B0602020104020603" pitchFamily="34" charset="0"/>
              </a:rPr>
              <a:t>Balke</a:t>
            </a:r>
            <a:r>
              <a:rPr lang="es-CO" sz="1600" dirty="0" smtClean="0">
                <a:latin typeface="Tw Cen MT" panose="020B0602020104020603" pitchFamily="34" charset="0"/>
              </a:rPr>
              <a:t> Harvard-Adam </a:t>
            </a:r>
            <a:r>
              <a:rPr lang="es-CO" sz="1600" dirty="0" err="1" smtClean="0">
                <a:latin typeface="Tw Cen MT" panose="020B0602020104020603" pitchFamily="34" charset="0"/>
              </a:rPr>
              <a:t>Boxer</a:t>
            </a:r>
            <a:r>
              <a:rPr lang="es-CO" sz="1600" dirty="0" smtClean="0">
                <a:latin typeface="Tw Cen MT" panose="020B0602020104020603" pitchFamily="34" charset="0"/>
              </a:rPr>
              <a:t> (2017) </a:t>
            </a:r>
            <a:r>
              <a:rPr lang="es-CO" sz="1600" dirty="0" err="1" smtClean="0">
                <a:latin typeface="Tw Cen MT" panose="020B0602020104020603" pitchFamily="34" charset="0"/>
              </a:rPr>
              <a:t>approaches</a:t>
            </a:r>
            <a:r>
              <a:rPr lang="es-CO" sz="1600" dirty="0" smtClean="0">
                <a:latin typeface="Tw Cen MT" panose="020B0602020104020603" pitchFamily="34" charset="0"/>
              </a:rPr>
              <a:t> to </a:t>
            </a:r>
            <a:r>
              <a:rPr lang="es-CO" sz="1600" dirty="0" err="1" smtClean="0">
                <a:latin typeface="Tw Cen MT" panose="020B0602020104020603" pitchFamily="34" charset="0"/>
              </a:rPr>
              <a:t>aseesment</a:t>
            </a:r>
            <a:r>
              <a:rPr lang="es-CO" sz="1600" dirty="0" smtClean="0">
                <a:latin typeface="Tw Cen MT" panose="020B0602020104020603" pitchFamily="34" charset="0"/>
              </a:rPr>
              <a:t>. </a:t>
            </a:r>
          </a:p>
          <a:p>
            <a:pPr marL="285750" indent="-285750">
              <a:lnSpc>
                <a:spcPct val="150000"/>
              </a:lnSpc>
              <a:buFont typeface="Wingdings" panose="05000000000000000000" pitchFamily="2" charset="2"/>
              <a:buChar char="v"/>
            </a:pPr>
            <a:r>
              <a:rPr lang="es-CO" sz="1600" dirty="0" smtClean="0">
                <a:latin typeface="Tw Cen MT" panose="020B0602020104020603" pitchFamily="34" charset="0"/>
              </a:rPr>
              <a:t>International </a:t>
            </a:r>
            <a:r>
              <a:rPr lang="es-CO" sz="1600" dirty="0" err="1" smtClean="0">
                <a:latin typeface="Tw Cen MT" panose="020B0602020104020603" pitchFamily="34" charset="0"/>
              </a:rPr>
              <a:t>journal</a:t>
            </a:r>
            <a:r>
              <a:rPr lang="es-CO" sz="1600" dirty="0" smtClean="0">
                <a:latin typeface="Tw Cen MT" panose="020B0602020104020603" pitchFamily="34" charset="0"/>
              </a:rPr>
              <a:t> of </a:t>
            </a:r>
            <a:r>
              <a:rPr lang="es-CO" sz="1600" dirty="0" err="1" smtClean="0">
                <a:latin typeface="Tw Cen MT" panose="020B0602020104020603" pitchFamily="34" charset="0"/>
              </a:rPr>
              <a:t>engineering</a:t>
            </a:r>
            <a:r>
              <a:rPr lang="es-CO" sz="1600" dirty="0" smtClean="0">
                <a:latin typeface="Tw Cen MT" panose="020B0602020104020603" pitchFamily="34" charset="0"/>
              </a:rPr>
              <a:t> &amp; </a:t>
            </a:r>
            <a:r>
              <a:rPr lang="es-CO" sz="1600" dirty="0" err="1" smtClean="0">
                <a:latin typeface="Tw Cen MT" panose="020B0602020104020603" pitchFamily="34" charset="0"/>
              </a:rPr>
              <a:t>technology</a:t>
            </a:r>
            <a:r>
              <a:rPr lang="es-CO" sz="1600" dirty="0" smtClean="0">
                <a:latin typeface="Tw Cen MT" panose="020B0602020104020603" pitchFamily="34" charset="0"/>
              </a:rPr>
              <a:t> </a:t>
            </a:r>
            <a:r>
              <a:rPr lang="es-CO" sz="1600" dirty="0" err="1" smtClean="0">
                <a:latin typeface="Tw Cen MT" panose="020B0602020104020603" pitchFamily="34" charset="0"/>
              </a:rPr>
              <a:t>developing</a:t>
            </a:r>
            <a:r>
              <a:rPr lang="es-CO" sz="1600" dirty="0" smtClean="0">
                <a:latin typeface="Tw Cen MT" panose="020B0602020104020603" pitchFamily="34" charset="0"/>
              </a:rPr>
              <a:t> </a:t>
            </a:r>
            <a:r>
              <a:rPr lang="es-CO" sz="1600" dirty="0" err="1" smtClean="0">
                <a:latin typeface="Tw Cen MT" panose="020B0602020104020603" pitchFamily="34" charset="0"/>
              </a:rPr>
              <a:t>productive</a:t>
            </a:r>
            <a:r>
              <a:rPr lang="es-CO" sz="1600" dirty="0" smtClean="0">
                <a:latin typeface="Tw Cen MT" panose="020B0602020104020603" pitchFamily="34" charset="0"/>
              </a:rPr>
              <a:t> </a:t>
            </a:r>
            <a:r>
              <a:rPr lang="es-CO" sz="1600" dirty="0" err="1" smtClean="0">
                <a:latin typeface="Tw Cen MT" panose="020B0602020104020603" pitchFamily="34" charset="0"/>
              </a:rPr>
              <a:t>skills</a:t>
            </a:r>
            <a:r>
              <a:rPr lang="es-CO" sz="1600" dirty="0" smtClean="0">
                <a:latin typeface="Tw Cen MT" panose="020B0602020104020603" pitchFamily="34" charset="0"/>
              </a:rPr>
              <a:t> </a:t>
            </a:r>
            <a:r>
              <a:rPr lang="es-CO" sz="1600" dirty="0" err="1" smtClean="0">
                <a:latin typeface="Tw Cen MT" panose="020B0602020104020603" pitchFamily="34" charset="0"/>
              </a:rPr>
              <a:t>through</a:t>
            </a:r>
            <a:r>
              <a:rPr lang="es-CO" sz="1600" dirty="0" smtClean="0">
                <a:latin typeface="Tw Cen MT" panose="020B0602020104020603" pitchFamily="34" charset="0"/>
              </a:rPr>
              <a:t> </a:t>
            </a:r>
            <a:r>
              <a:rPr lang="es-CO" sz="1600" dirty="0" err="1" smtClean="0">
                <a:latin typeface="Tw Cen MT" panose="020B0602020104020603" pitchFamily="34" charset="0"/>
              </a:rPr>
              <a:t>receptive</a:t>
            </a:r>
            <a:r>
              <a:rPr lang="es-CO" sz="1600" dirty="0" smtClean="0">
                <a:latin typeface="Tw Cen MT" panose="020B0602020104020603" pitchFamily="34" charset="0"/>
              </a:rPr>
              <a:t> </a:t>
            </a:r>
            <a:r>
              <a:rPr lang="es-CO" sz="1600" dirty="0" err="1" smtClean="0">
                <a:latin typeface="Tw Cen MT" panose="020B0602020104020603" pitchFamily="34" charset="0"/>
              </a:rPr>
              <a:t>skills</a:t>
            </a:r>
            <a:r>
              <a:rPr lang="es-CO" sz="1600" dirty="0" smtClean="0">
                <a:latin typeface="Tw Cen MT" panose="020B0602020104020603" pitchFamily="34" charset="0"/>
              </a:rPr>
              <a:t>. A </a:t>
            </a:r>
            <a:r>
              <a:rPr lang="es-CO" sz="1600" dirty="0" err="1" smtClean="0">
                <a:latin typeface="Tw Cen MT" panose="020B0602020104020603" pitchFamily="34" charset="0"/>
              </a:rPr>
              <a:t>cognitive</a:t>
            </a:r>
            <a:r>
              <a:rPr lang="es-CO" sz="1600" dirty="0" smtClean="0">
                <a:latin typeface="Tw Cen MT" panose="020B0602020104020603" pitchFamily="34" charset="0"/>
              </a:rPr>
              <a:t> </a:t>
            </a:r>
            <a:r>
              <a:rPr lang="es-CO" sz="1600" dirty="0" err="1" smtClean="0">
                <a:latin typeface="Tw Cen MT" panose="020B0602020104020603" pitchFamily="34" charset="0"/>
              </a:rPr>
              <a:t>approach</a:t>
            </a:r>
            <a:r>
              <a:rPr lang="es-CO" sz="1600" dirty="0" smtClean="0">
                <a:latin typeface="Tw Cen MT" panose="020B0602020104020603" pitchFamily="34" charset="0"/>
              </a:rPr>
              <a:t>. (2018) S. </a:t>
            </a:r>
            <a:r>
              <a:rPr lang="es-CO" sz="1600" dirty="0" err="1" smtClean="0">
                <a:latin typeface="Tw Cen MT" panose="020B0602020104020603" pitchFamily="34" charset="0"/>
              </a:rPr>
              <a:t>Sreena</a:t>
            </a:r>
            <a:r>
              <a:rPr lang="es-CO" sz="1600" dirty="0" smtClean="0">
                <a:latin typeface="Tw Cen MT" panose="020B0602020104020603" pitchFamily="34" charset="0"/>
              </a:rPr>
              <a:t>; M. </a:t>
            </a:r>
            <a:r>
              <a:rPr lang="es-CO" sz="1600" dirty="0" err="1" smtClean="0">
                <a:latin typeface="Tw Cen MT" panose="020B0602020104020603" pitchFamily="34" charset="0"/>
              </a:rPr>
              <a:t>Llakumaram</a:t>
            </a:r>
            <a:r>
              <a:rPr lang="es-CO" sz="1600" dirty="0" smtClean="0">
                <a:latin typeface="Tw Cen MT" panose="020B0602020104020603" pitchFamily="34" charset="0"/>
              </a:rPr>
              <a:t>.</a:t>
            </a:r>
            <a:endParaRPr lang="es-CO" sz="2000" dirty="0" smtClean="0">
              <a:latin typeface="Tw Cen MT" panose="020B0602020104020603" pitchFamily="34" charset="0"/>
            </a:endParaRPr>
          </a:p>
          <a:p>
            <a:pPr marL="285750" indent="-285750">
              <a:lnSpc>
                <a:spcPct val="150000"/>
              </a:lnSpc>
              <a:buFont typeface="Wingdings" panose="05000000000000000000" pitchFamily="2" charset="2"/>
              <a:buChar char="v"/>
            </a:pPr>
            <a:r>
              <a:rPr lang="es-CO" sz="1600" dirty="0" err="1" smtClean="0">
                <a:latin typeface="Tw Cen MT" panose="020B0602020104020603" pitchFamily="34" charset="0"/>
              </a:rPr>
              <a:t>Productive</a:t>
            </a:r>
            <a:r>
              <a:rPr lang="es-CO" sz="1600" dirty="0" smtClean="0">
                <a:latin typeface="Tw Cen MT" panose="020B0602020104020603" pitchFamily="34" charset="0"/>
              </a:rPr>
              <a:t> </a:t>
            </a:r>
            <a:r>
              <a:rPr lang="es-CO" sz="1600" dirty="0" err="1" smtClean="0">
                <a:latin typeface="Tw Cen MT" panose="020B0602020104020603" pitchFamily="34" charset="0"/>
              </a:rPr>
              <a:t>Skills</a:t>
            </a:r>
            <a:r>
              <a:rPr lang="es-CO" sz="1600" dirty="0" smtClean="0">
                <a:latin typeface="Tw Cen MT" panose="020B0602020104020603" pitchFamily="34" charset="0"/>
              </a:rPr>
              <a:t> in </a:t>
            </a:r>
            <a:r>
              <a:rPr lang="es-CO" sz="1600" dirty="0" err="1" smtClean="0">
                <a:latin typeface="Tw Cen MT" panose="020B0602020104020603" pitchFamily="34" charset="0"/>
              </a:rPr>
              <a:t>second</a:t>
            </a:r>
            <a:r>
              <a:rPr lang="es-CO" sz="1600" dirty="0" smtClean="0">
                <a:latin typeface="Tw Cen MT" panose="020B0602020104020603" pitchFamily="34" charset="0"/>
              </a:rPr>
              <a:t> </a:t>
            </a:r>
            <a:r>
              <a:rPr lang="es-CO" sz="1600" dirty="0" err="1" smtClean="0">
                <a:latin typeface="Tw Cen MT" panose="020B0602020104020603" pitchFamily="34" charset="0"/>
              </a:rPr>
              <a:t>language</a:t>
            </a:r>
            <a:r>
              <a:rPr lang="es-CO" sz="1600" dirty="0" smtClean="0">
                <a:latin typeface="Tw Cen MT" panose="020B0602020104020603" pitchFamily="34" charset="0"/>
              </a:rPr>
              <a:t> </a:t>
            </a:r>
            <a:r>
              <a:rPr lang="es-CO" sz="1600" dirty="0" err="1" smtClean="0">
                <a:latin typeface="Tw Cen MT" panose="020B0602020104020603" pitchFamily="34" charset="0"/>
              </a:rPr>
              <a:t>learning</a:t>
            </a:r>
            <a:r>
              <a:rPr lang="es-CO" sz="1600" dirty="0" smtClean="0">
                <a:latin typeface="Tw Cen MT" panose="020B0602020104020603" pitchFamily="34" charset="0"/>
              </a:rPr>
              <a:t>. (</a:t>
            </a:r>
            <a:r>
              <a:rPr lang="es-CO" sz="1600" dirty="0" err="1" smtClean="0">
                <a:latin typeface="Tw Cen MT" panose="020B0602020104020603" pitchFamily="34" charset="0"/>
              </a:rPr>
              <a:t>august</a:t>
            </a:r>
            <a:r>
              <a:rPr lang="es-CO" sz="1600" dirty="0" smtClean="0">
                <a:latin typeface="Tw Cen MT" panose="020B0602020104020603" pitchFamily="34" charset="0"/>
              </a:rPr>
              <a:t> 2014). </a:t>
            </a:r>
            <a:r>
              <a:rPr lang="es-CO" sz="1600" dirty="0" err="1" smtClean="0">
                <a:latin typeface="Tw Cen MT" panose="020B0602020104020603" pitchFamily="34" charset="0"/>
              </a:rPr>
              <a:t>Procedia</a:t>
            </a:r>
            <a:r>
              <a:rPr lang="es-CO" sz="1600" dirty="0" smtClean="0">
                <a:latin typeface="Tw Cen MT" panose="020B0602020104020603" pitchFamily="34" charset="0"/>
              </a:rPr>
              <a:t>-social and </a:t>
            </a:r>
            <a:r>
              <a:rPr lang="es-CO" sz="1600" dirty="0" err="1" smtClean="0">
                <a:latin typeface="Tw Cen MT" panose="020B0602020104020603" pitchFamily="34" charset="0"/>
              </a:rPr>
              <a:t>behavioral</a:t>
            </a:r>
            <a:r>
              <a:rPr lang="es-CO" sz="1600" dirty="0" smtClean="0">
                <a:latin typeface="Tw Cen MT" panose="020B0602020104020603" pitchFamily="34" charset="0"/>
              </a:rPr>
              <a:t> </a:t>
            </a:r>
            <a:r>
              <a:rPr lang="es-CO" sz="1600" dirty="0" err="1" smtClean="0">
                <a:latin typeface="Tw Cen MT" panose="020B0602020104020603" pitchFamily="34" charset="0"/>
              </a:rPr>
              <a:t>science</a:t>
            </a:r>
            <a:r>
              <a:rPr lang="es-CO" sz="1600" dirty="0" smtClean="0">
                <a:latin typeface="Tw Cen MT" panose="020B0602020104020603" pitchFamily="34" charset="0"/>
              </a:rPr>
              <a:t>. Dita </a:t>
            </a:r>
            <a:r>
              <a:rPr lang="es-CO" sz="1600" dirty="0" err="1" smtClean="0">
                <a:latin typeface="Tw Cen MT" panose="020B0602020104020603" pitchFamily="34" charset="0"/>
              </a:rPr>
              <a:t>Golkova</a:t>
            </a:r>
            <a:r>
              <a:rPr lang="es-CO" sz="1600" dirty="0" smtClean="0">
                <a:latin typeface="Tw Cen MT" panose="020B0602020104020603" pitchFamily="34" charset="0"/>
              </a:rPr>
              <a:t>- </a:t>
            </a:r>
            <a:r>
              <a:rPr lang="es-CO" sz="1600" dirty="0" err="1" smtClean="0">
                <a:latin typeface="Tw Cen MT" panose="020B0602020104020603" pitchFamily="34" charset="0"/>
              </a:rPr>
              <a:t>Sarka</a:t>
            </a:r>
            <a:r>
              <a:rPr lang="es-CO" sz="1600" dirty="0" smtClean="0">
                <a:latin typeface="Tw Cen MT" panose="020B0602020104020603" pitchFamily="34" charset="0"/>
              </a:rPr>
              <a:t> </a:t>
            </a:r>
            <a:r>
              <a:rPr lang="es-CO" sz="1600" dirty="0" err="1" smtClean="0">
                <a:latin typeface="Tw Cen MT" panose="020B0602020104020603" pitchFamily="34" charset="0"/>
              </a:rPr>
              <a:t>Hubackova</a:t>
            </a:r>
            <a:endParaRPr lang="es-CO" sz="1600" dirty="0" smtClean="0">
              <a:latin typeface="Tw Cen MT" panose="020B0602020104020603" pitchFamily="34" charset="0"/>
            </a:endParaRPr>
          </a:p>
          <a:p>
            <a:pPr marL="285750" indent="-285750">
              <a:lnSpc>
                <a:spcPct val="150000"/>
              </a:lnSpc>
              <a:buFont typeface="Wingdings" panose="05000000000000000000" pitchFamily="2" charset="2"/>
              <a:buChar char="v"/>
            </a:pPr>
            <a:r>
              <a:rPr lang="es-CO" sz="1600" dirty="0" err="1" smtClean="0">
                <a:latin typeface="Tw Cen MT" panose="020B0602020104020603" pitchFamily="34" charset="0"/>
              </a:rPr>
              <a:t>The</a:t>
            </a:r>
            <a:r>
              <a:rPr lang="es-CO" sz="1600" dirty="0" smtClean="0">
                <a:latin typeface="Tw Cen MT" panose="020B0602020104020603" pitchFamily="34" charset="0"/>
              </a:rPr>
              <a:t> </a:t>
            </a:r>
            <a:r>
              <a:rPr lang="es-CO" sz="1600" dirty="0" err="1" smtClean="0">
                <a:latin typeface="Tw Cen MT" panose="020B0602020104020603" pitchFamily="34" charset="0"/>
              </a:rPr>
              <a:t>four</a:t>
            </a:r>
            <a:r>
              <a:rPr lang="es-CO" sz="1600" dirty="0" smtClean="0">
                <a:latin typeface="Tw Cen MT" panose="020B0602020104020603" pitchFamily="34" charset="0"/>
              </a:rPr>
              <a:t> </a:t>
            </a:r>
            <a:r>
              <a:rPr lang="es-CO" sz="1600" dirty="0" err="1" smtClean="0">
                <a:latin typeface="Tw Cen MT" panose="020B0602020104020603" pitchFamily="34" charset="0"/>
              </a:rPr>
              <a:t>language</a:t>
            </a:r>
            <a:r>
              <a:rPr lang="es-CO" sz="1600" dirty="0" smtClean="0">
                <a:latin typeface="Tw Cen MT" panose="020B0602020104020603" pitchFamily="34" charset="0"/>
              </a:rPr>
              <a:t> </a:t>
            </a:r>
            <a:r>
              <a:rPr lang="es-CO" sz="1600" dirty="0" err="1" smtClean="0">
                <a:latin typeface="Tw Cen MT" panose="020B0602020104020603" pitchFamily="34" charset="0"/>
              </a:rPr>
              <a:t>skills</a:t>
            </a:r>
            <a:r>
              <a:rPr lang="es-CO" sz="1600" dirty="0" smtClean="0">
                <a:latin typeface="Tw Cen MT" panose="020B0602020104020603" pitchFamily="34" charset="0"/>
              </a:rPr>
              <a:t>, </a:t>
            </a:r>
            <a:r>
              <a:rPr lang="es-CO" sz="1600" dirty="0" err="1" smtClean="0">
                <a:latin typeface="Tw Cen MT" panose="020B0602020104020603" pitchFamily="34" charset="0"/>
              </a:rPr>
              <a:t>whole</a:t>
            </a:r>
            <a:r>
              <a:rPr lang="es-CO" sz="1600" dirty="0" smtClean="0">
                <a:latin typeface="Tw Cen MT" panose="020B0602020104020603" pitchFamily="34" charset="0"/>
              </a:rPr>
              <a:t> </a:t>
            </a:r>
            <a:r>
              <a:rPr lang="es-CO" sz="1600" dirty="0" err="1" smtClean="0">
                <a:latin typeface="Tw Cen MT" panose="020B0602020104020603" pitchFamily="34" charset="0"/>
              </a:rPr>
              <a:t>language</a:t>
            </a:r>
            <a:r>
              <a:rPr lang="es-CO" sz="1600" dirty="0" smtClean="0">
                <a:latin typeface="Tw Cen MT" panose="020B0602020104020603" pitchFamily="34" charset="0"/>
              </a:rPr>
              <a:t> &amp; </a:t>
            </a:r>
            <a:r>
              <a:rPr lang="es-CO" sz="1600" dirty="0" err="1" smtClean="0">
                <a:latin typeface="Tw Cen MT" panose="020B0602020104020603" pitchFamily="34" charset="0"/>
              </a:rPr>
              <a:t>integrated</a:t>
            </a:r>
            <a:r>
              <a:rPr lang="es-CO" sz="1600" dirty="0" smtClean="0">
                <a:latin typeface="Tw Cen MT" panose="020B0602020104020603" pitchFamily="34" charset="0"/>
              </a:rPr>
              <a:t> </a:t>
            </a:r>
            <a:r>
              <a:rPr lang="es-CO" sz="1600" dirty="0" err="1" smtClean="0">
                <a:latin typeface="Tw Cen MT" panose="020B0602020104020603" pitchFamily="34" charset="0"/>
              </a:rPr>
              <a:t>skill</a:t>
            </a:r>
            <a:r>
              <a:rPr lang="es-CO" sz="1600" dirty="0" smtClean="0">
                <a:latin typeface="Tw Cen MT" panose="020B0602020104020603" pitchFamily="34" charset="0"/>
              </a:rPr>
              <a:t> </a:t>
            </a:r>
            <a:r>
              <a:rPr lang="es-CO" sz="1600" dirty="0" err="1" smtClean="0">
                <a:latin typeface="Tw Cen MT" panose="020B0602020104020603" pitchFamily="34" charset="0"/>
              </a:rPr>
              <a:t>approach</a:t>
            </a:r>
            <a:r>
              <a:rPr lang="es-CO" sz="1600" dirty="0" smtClean="0">
                <a:latin typeface="Tw Cen MT" panose="020B0602020104020603" pitchFamily="34" charset="0"/>
              </a:rPr>
              <a:t> in </a:t>
            </a:r>
            <a:r>
              <a:rPr lang="es-CO" sz="1600" dirty="0" err="1" smtClean="0">
                <a:latin typeface="Tw Cen MT" panose="020B0602020104020603" pitchFamily="34" charset="0"/>
              </a:rPr>
              <a:t>Mainstream</a:t>
            </a:r>
            <a:r>
              <a:rPr lang="es-CO" sz="1600" dirty="0" smtClean="0">
                <a:latin typeface="Tw Cen MT" panose="020B0602020104020603" pitchFamily="34" charset="0"/>
              </a:rPr>
              <a:t> </a:t>
            </a:r>
            <a:r>
              <a:rPr lang="es-CO" sz="1600" dirty="0" err="1" smtClean="0">
                <a:latin typeface="Tw Cen MT" panose="020B0602020104020603" pitchFamily="34" charset="0"/>
              </a:rPr>
              <a:t>University</a:t>
            </a:r>
            <a:r>
              <a:rPr lang="es-CO" sz="1600" dirty="0" smtClean="0">
                <a:latin typeface="Tw Cen MT" panose="020B0602020104020603" pitchFamily="34" charset="0"/>
              </a:rPr>
              <a:t> </a:t>
            </a:r>
            <a:r>
              <a:rPr lang="es-CO" sz="1600" dirty="0" err="1" smtClean="0">
                <a:latin typeface="Tw Cen MT" panose="020B0602020104020603" pitchFamily="34" charset="0"/>
              </a:rPr>
              <a:t>classrooms</a:t>
            </a:r>
            <a:r>
              <a:rPr lang="es-CO" sz="1600" dirty="0" smtClean="0">
                <a:latin typeface="Tw Cen MT" panose="020B0602020104020603" pitchFamily="34" charset="0"/>
              </a:rPr>
              <a:t> in </a:t>
            </a:r>
            <a:r>
              <a:rPr lang="es-CO" sz="1600" dirty="0" err="1" smtClean="0">
                <a:latin typeface="Tw Cen MT" panose="020B0602020104020603" pitchFamily="34" charset="0"/>
              </a:rPr>
              <a:t>Turkey</a:t>
            </a:r>
            <a:r>
              <a:rPr lang="es-CO" sz="1600" dirty="0" smtClean="0">
                <a:latin typeface="Tw Cen MT" panose="020B0602020104020603" pitchFamily="34" charset="0"/>
              </a:rPr>
              <a:t>. (2014 </a:t>
            </a:r>
            <a:r>
              <a:rPr lang="es-CO" sz="1600" dirty="0" err="1" smtClean="0">
                <a:latin typeface="Tw Cen MT" panose="020B0602020104020603" pitchFamily="34" charset="0"/>
              </a:rPr>
              <a:t>may</a:t>
            </a:r>
            <a:r>
              <a:rPr lang="es-CO" sz="1600" dirty="0" smtClean="0">
                <a:latin typeface="Tw Cen MT" panose="020B0602020104020603" pitchFamily="34" charset="0"/>
              </a:rPr>
              <a:t>) </a:t>
            </a:r>
            <a:r>
              <a:rPr lang="es-CO" sz="1600" dirty="0" err="1" smtClean="0">
                <a:latin typeface="Tw Cen MT" panose="020B0602020104020603" pitchFamily="34" charset="0"/>
              </a:rPr>
              <a:t>Hakan</a:t>
            </a:r>
            <a:r>
              <a:rPr lang="es-CO" sz="1600" dirty="0" smtClean="0">
                <a:latin typeface="Tw Cen MT" panose="020B0602020104020603" pitchFamily="34" charset="0"/>
              </a:rPr>
              <a:t> </a:t>
            </a:r>
            <a:r>
              <a:rPr lang="es-CO" sz="1600" dirty="0" err="1" smtClean="0">
                <a:latin typeface="Tw Cen MT" panose="020B0602020104020603" pitchFamily="34" charset="0"/>
              </a:rPr>
              <a:t>Aydogan-Musgla</a:t>
            </a:r>
            <a:r>
              <a:rPr lang="es-CO" sz="1600" dirty="0" smtClean="0">
                <a:latin typeface="Tw Cen MT" panose="020B0602020104020603" pitchFamily="34" charset="0"/>
              </a:rPr>
              <a:t> </a:t>
            </a:r>
            <a:r>
              <a:rPr lang="es-CO" sz="1600" dirty="0" err="1" smtClean="0">
                <a:latin typeface="Tw Cen MT" panose="020B0602020104020603" pitchFamily="34" charset="0"/>
              </a:rPr>
              <a:t>Univeristy</a:t>
            </a:r>
            <a:r>
              <a:rPr lang="es-CO" sz="1600" dirty="0" smtClean="0">
                <a:latin typeface="Tw Cen MT" panose="020B0602020104020603" pitchFamily="34" charset="0"/>
              </a:rPr>
              <a:t>.</a:t>
            </a:r>
          </a:p>
          <a:p>
            <a:pPr marL="285750" indent="-285750">
              <a:lnSpc>
                <a:spcPct val="150000"/>
              </a:lnSpc>
              <a:buFont typeface="Wingdings" panose="05000000000000000000" pitchFamily="2" charset="2"/>
              <a:buChar char="v"/>
            </a:pPr>
            <a:r>
              <a:rPr lang="es-CO" sz="1600" dirty="0" err="1" smtClean="0">
                <a:latin typeface="Tw Cen MT" panose="020B0602020104020603" pitchFamily="34" charset="0"/>
              </a:rPr>
              <a:t>How</a:t>
            </a:r>
            <a:r>
              <a:rPr lang="es-CO" sz="1600" dirty="0" smtClean="0">
                <a:latin typeface="Tw Cen MT" panose="020B0602020104020603" pitchFamily="34" charset="0"/>
              </a:rPr>
              <a:t> do stress and </a:t>
            </a:r>
            <a:r>
              <a:rPr lang="es-CO" sz="1600" dirty="0" err="1" smtClean="0">
                <a:latin typeface="Tw Cen MT" panose="020B0602020104020603" pitchFamily="34" charset="0"/>
              </a:rPr>
              <a:t>anxiety</a:t>
            </a:r>
            <a:r>
              <a:rPr lang="es-CO" sz="1600" dirty="0" smtClean="0">
                <a:latin typeface="Tw Cen MT" panose="020B0602020104020603" pitchFamily="34" charset="0"/>
              </a:rPr>
              <a:t> </a:t>
            </a:r>
            <a:r>
              <a:rPr lang="es-CO" sz="1600" dirty="0" err="1" smtClean="0">
                <a:latin typeface="Tw Cen MT" panose="020B0602020104020603" pitchFamily="34" charset="0"/>
              </a:rPr>
              <a:t>affect</a:t>
            </a:r>
            <a:r>
              <a:rPr lang="es-CO" sz="1600" dirty="0" smtClean="0">
                <a:latin typeface="Tw Cen MT" panose="020B0602020104020603" pitchFamily="34" charset="0"/>
              </a:rPr>
              <a:t> </a:t>
            </a:r>
            <a:r>
              <a:rPr lang="es-CO" sz="1600" dirty="0" err="1" smtClean="0">
                <a:latin typeface="Tw Cen MT" panose="020B0602020104020603" pitchFamily="34" charset="0"/>
              </a:rPr>
              <a:t>the</a:t>
            </a:r>
            <a:r>
              <a:rPr lang="es-CO" sz="1600" dirty="0" smtClean="0">
                <a:latin typeface="Tw Cen MT" panose="020B0602020104020603" pitchFamily="34" charset="0"/>
              </a:rPr>
              <a:t> </a:t>
            </a:r>
            <a:r>
              <a:rPr lang="es-CO" sz="1600" dirty="0" err="1" smtClean="0">
                <a:latin typeface="Tw Cen MT" panose="020B0602020104020603" pitchFamily="34" charset="0"/>
              </a:rPr>
              <a:t>brain’s</a:t>
            </a:r>
            <a:r>
              <a:rPr lang="es-CO" sz="1600" dirty="0" smtClean="0">
                <a:latin typeface="Tw Cen MT" panose="020B0602020104020603" pitchFamily="34" charset="0"/>
              </a:rPr>
              <a:t> </a:t>
            </a:r>
            <a:r>
              <a:rPr lang="es-CO" sz="1600" dirty="0" err="1" smtClean="0">
                <a:latin typeface="Tw Cen MT" panose="020B0602020104020603" pitchFamily="34" charset="0"/>
              </a:rPr>
              <a:t>learning</a:t>
            </a:r>
            <a:r>
              <a:rPr lang="es-CO" sz="1600" dirty="0" smtClean="0">
                <a:latin typeface="Tw Cen MT" panose="020B0602020104020603" pitchFamily="34" charset="0"/>
              </a:rPr>
              <a:t> </a:t>
            </a:r>
            <a:r>
              <a:rPr lang="es-CO" sz="1600" dirty="0" err="1" smtClean="0">
                <a:latin typeface="Tw Cen MT" panose="020B0602020104020603" pitchFamily="34" charset="0"/>
              </a:rPr>
              <a:t>capability</a:t>
            </a:r>
            <a:r>
              <a:rPr lang="es-CO" sz="1600" dirty="0" smtClean="0">
                <a:latin typeface="Tw Cen MT" panose="020B0602020104020603" pitchFamily="34" charset="0"/>
              </a:rPr>
              <a:t>?</a:t>
            </a:r>
            <a:r>
              <a:rPr lang="es-CO" sz="1600" dirty="0">
                <a:latin typeface="Tw Cen MT" panose="020B0602020104020603" pitchFamily="34" charset="0"/>
              </a:rPr>
              <a:t> </a:t>
            </a:r>
            <a:r>
              <a:rPr lang="es-CO" sz="1600" dirty="0" smtClean="0">
                <a:latin typeface="Tw Cen MT" panose="020B0602020104020603" pitchFamily="34" charset="0"/>
              </a:rPr>
              <a:t>– </a:t>
            </a:r>
            <a:r>
              <a:rPr lang="es-CO" sz="1600" dirty="0" err="1" smtClean="0">
                <a:latin typeface="Tw Cen MT" panose="020B0602020104020603" pitchFamily="34" charset="0"/>
              </a:rPr>
              <a:t>Article</a:t>
            </a:r>
            <a:r>
              <a:rPr lang="es-CO" sz="1600" dirty="0" smtClean="0">
                <a:latin typeface="Tw Cen MT" panose="020B0602020104020603" pitchFamily="34" charset="0"/>
              </a:rPr>
              <a:t> (oct 17, 2016) </a:t>
            </a:r>
            <a:r>
              <a:rPr lang="es-CO" sz="1600" dirty="0" err="1" smtClean="0">
                <a:latin typeface="Tw Cen MT" panose="020B0602020104020603" pitchFamily="34" charset="0"/>
              </a:rPr>
              <a:t>University</a:t>
            </a:r>
            <a:r>
              <a:rPr lang="es-CO" sz="1600" dirty="0" smtClean="0">
                <a:latin typeface="Tw Cen MT" panose="020B0602020104020603" pitchFamily="34" charset="0"/>
              </a:rPr>
              <a:t> of California, Santa </a:t>
            </a:r>
            <a:r>
              <a:rPr lang="es-CO" sz="1600" dirty="0" err="1" smtClean="0">
                <a:latin typeface="Tw Cen MT" panose="020B0602020104020603" pitchFamily="34" charset="0"/>
              </a:rPr>
              <a:t>Barbara</a:t>
            </a:r>
            <a:r>
              <a:rPr lang="es-CO" sz="1600" dirty="0" smtClean="0">
                <a:latin typeface="Tw Cen MT" panose="020B0602020104020603" pitchFamily="34" charset="0"/>
              </a:rPr>
              <a:t>. </a:t>
            </a:r>
            <a:r>
              <a:rPr lang="es-CO" sz="1600" dirty="0" err="1" smtClean="0">
                <a:latin typeface="Tw Cen MT" panose="020B0602020104020603" pitchFamily="34" charset="0"/>
              </a:rPr>
              <a:t>Judy</a:t>
            </a:r>
            <a:r>
              <a:rPr lang="es-CO" sz="1600" dirty="0" smtClean="0">
                <a:latin typeface="Tw Cen MT" panose="020B0602020104020603" pitchFamily="34" charset="0"/>
              </a:rPr>
              <a:t> Willis.</a:t>
            </a:r>
          </a:p>
          <a:p>
            <a:pPr marL="285750" indent="-285750">
              <a:lnSpc>
                <a:spcPct val="150000"/>
              </a:lnSpc>
              <a:buFont typeface="Wingdings" panose="05000000000000000000" pitchFamily="2" charset="2"/>
              <a:buChar char="v"/>
            </a:pPr>
            <a:r>
              <a:rPr lang="es-CO" sz="1600" dirty="0" smtClean="0">
                <a:latin typeface="Tw Cen MT" panose="020B0602020104020603" pitchFamily="34" charset="0"/>
              </a:rPr>
              <a:t>Pune </a:t>
            </a:r>
            <a:r>
              <a:rPr lang="es-CO" sz="1600" dirty="0" err="1" smtClean="0">
                <a:latin typeface="Tw Cen MT" panose="020B0602020104020603" pitchFamily="34" charset="0"/>
              </a:rPr>
              <a:t>Research</a:t>
            </a:r>
            <a:r>
              <a:rPr lang="es-CO" sz="1600" dirty="0" smtClean="0">
                <a:latin typeface="Tw Cen MT" panose="020B0602020104020603" pitchFamily="34" charset="0"/>
              </a:rPr>
              <a:t>- </a:t>
            </a:r>
            <a:r>
              <a:rPr lang="es-CO" sz="1600" dirty="0" err="1" smtClean="0">
                <a:latin typeface="Tw Cen MT" panose="020B0602020104020603" pitchFamily="34" charset="0"/>
              </a:rPr>
              <a:t>An</a:t>
            </a:r>
            <a:r>
              <a:rPr lang="es-CO" sz="1600" dirty="0" smtClean="0">
                <a:latin typeface="Tw Cen MT" panose="020B0602020104020603" pitchFamily="34" charset="0"/>
              </a:rPr>
              <a:t> </a:t>
            </a:r>
            <a:r>
              <a:rPr lang="es-CO" sz="1600" dirty="0" err="1" smtClean="0">
                <a:latin typeface="Tw Cen MT" panose="020B0602020104020603" pitchFamily="34" charset="0"/>
              </a:rPr>
              <a:t>international</a:t>
            </a:r>
            <a:r>
              <a:rPr lang="es-CO" sz="1600" dirty="0" smtClean="0">
                <a:latin typeface="Tw Cen MT" panose="020B0602020104020603" pitchFamily="34" charset="0"/>
              </a:rPr>
              <a:t> </a:t>
            </a:r>
            <a:r>
              <a:rPr lang="es-CO" sz="1600" dirty="0" err="1" smtClean="0">
                <a:latin typeface="Tw Cen MT" panose="020B0602020104020603" pitchFamily="34" charset="0"/>
              </a:rPr>
              <a:t>Journal</a:t>
            </a:r>
            <a:r>
              <a:rPr lang="es-CO" sz="1600" dirty="0" smtClean="0">
                <a:latin typeface="Tw Cen MT" panose="020B0602020104020603" pitchFamily="34" charset="0"/>
              </a:rPr>
              <a:t> in </a:t>
            </a:r>
            <a:r>
              <a:rPr lang="es-CO" sz="1600" dirty="0" err="1" smtClean="0">
                <a:latin typeface="Tw Cen MT" panose="020B0602020104020603" pitchFamily="34" charset="0"/>
              </a:rPr>
              <a:t>english</a:t>
            </a:r>
            <a:r>
              <a:rPr lang="es-CO" sz="1600" dirty="0" smtClean="0">
                <a:latin typeface="Tw Cen MT" panose="020B0602020104020603" pitchFamily="34" charset="0"/>
              </a:rPr>
              <a:t>. </a:t>
            </a:r>
            <a:r>
              <a:rPr lang="es-CO" sz="1600" dirty="0" err="1" smtClean="0">
                <a:latin typeface="Tw Cen MT" panose="020B0602020104020603" pitchFamily="34" charset="0"/>
              </a:rPr>
              <a:t>Vol</a:t>
            </a:r>
            <a:r>
              <a:rPr lang="es-CO" sz="1600" dirty="0" smtClean="0">
                <a:latin typeface="Tw Cen MT" panose="020B0602020104020603" pitchFamily="34" charset="0"/>
              </a:rPr>
              <a:t> 1. </a:t>
            </a:r>
            <a:r>
              <a:rPr lang="es-CO" sz="1600" dirty="0" err="1" smtClean="0">
                <a:latin typeface="Tw Cen MT" panose="020B0602020104020603" pitchFamily="34" charset="0"/>
              </a:rPr>
              <a:t>Issue</a:t>
            </a:r>
            <a:r>
              <a:rPr lang="es-CO" sz="1600" dirty="0" smtClean="0">
                <a:latin typeface="Tw Cen MT" panose="020B0602020104020603" pitchFamily="34" charset="0"/>
              </a:rPr>
              <a:t> 2: </a:t>
            </a:r>
            <a:r>
              <a:rPr lang="es-CO" sz="1600" dirty="0" err="1" smtClean="0">
                <a:latin typeface="Tw Cen MT" panose="020B0602020104020603" pitchFamily="34" charset="0"/>
              </a:rPr>
              <a:t>teaching</a:t>
            </a:r>
            <a:r>
              <a:rPr lang="es-CO" sz="1600" dirty="0" smtClean="0">
                <a:latin typeface="Tw Cen MT" panose="020B0602020104020603" pitchFamily="34" charset="0"/>
              </a:rPr>
              <a:t> </a:t>
            </a:r>
            <a:r>
              <a:rPr lang="es-CO" sz="1600" dirty="0" err="1" smtClean="0">
                <a:latin typeface="Tw Cen MT" panose="020B0602020104020603" pitchFamily="34" charset="0"/>
              </a:rPr>
              <a:t>receptive</a:t>
            </a:r>
            <a:r>
              <a:rPr lang="es-CO" sz="1600" dirty="0" smtClean="0">
                <a:latin typeface="Tw Cen MT" panose="020B0602020104020603" pitchFamily="34" charset="0"/>
              </a:rPr>
              <a:t> and </a:t>
            </a:r>
            <a:r>
              <a:rPr lang="es-CO" sz="1600" dirty="0" err="1" smtClean="0">
                <a:latin typeface="Tw Cen MT" panose="020B0602020104020603" pitchFamily="34" charset="0"/>
              </a:rPr>
              <a:t>productive</a:t>
            </a:r>
            <a:r>
              <a:rPr lang="es-CO" sz="1600" dirty="0" smtClean="0">
                <a:latin typeface="Tw Cen MT" panose="020B0602020104020603" pitchFamily="34" charset="0"/>
              </a:rPr>
              <a:t> </a:t>
            </a:r>
            <a:r>
              <a:rPr lang="es-CO" sz="1600" dirty="0" err="1" smtClean="0">
                <a:latin typeface="Tw Cen MT" panose="020B0602020104020603" pitchFamily="34" charset="0"/>
              </a:rPr>
              <a:t>language</a:t>
            </a:r>
            <a:r>
              <a:rPr lang="es-CO" sz="1600" dirty="0" smtClean="0">
                <a:latin typeface="Tw Cen MT" panose="020B0602020104020603" pitchFamily="34" charset="0"/>
              </a:rPr>
              <a:t> </a:t>
            </a:r>
            <a:r>
              <a:rPr lang="es-CO" sz="1600" dirty="0" err="1" smtClean="0">
                <a:latin typeface="Tw Cen MT" panose="020B0602020104020603" pitchFamily="34" charset="0"/>
              </a:rPr>
              <a:t>skills</a:t>
            </a:r>
            <a:r>
              <a:rPr lang="es-CO" sz="1600" dirty="0" smtClean="0">
                <a:latin typeface="Tw Cen MT" panose="020B0602020104020603" pitchFamily="34" charset="0"/>
              </a:rPr>
              <a:t> </a:t>
            </a:r>
            <a:r>
              <a:rPr lang="es-CO" sz="1600" dirty="0" err="1" smtClean="0">
                <a:latin typeface="Tw Cen MT" panose="020B0602020104020603" pitchFamily="34" charset="0"/>
              </a:rPr>
              <a:t>with</a:t>
            </a:r>
            <a:r>
              <a:rPr lang="es-CO" sz="1600" dirty="0" smtClean="0">
                <a:latin typeface="Tw Cen MT" panose="020B0602020104020603" pitchFamily="34" charset="0"/>
              </a:rPr>
              <a:t> </a:t>
            </a:r>
            <a:r>
              <a:rPr lang="es-CO" sz="1600" dirty="0" err="1" smtClean="0">
                <a:latin typeface="Tw Cen MT" panose="020B0602020104020603" pitchFamily="34" charset="0"/>
              </a:rPr>
              <a:t>the</a:t>
            </a:r>
            <a:r>
              <a:rPr lang="es-CO" sz="1600" dirty="0" smtClean="0">
                <a:latin typeface="Tw Cen MT" panose="020B0602020104020603" pitchFamily="34" charset="0"/>
              </a:rPr>
              <a:t> </a:t>
            </a:r>
            <a:r>
              <a:rPr lang="es-CO" sz="1600" dirty="0" err="1" smtClean="0">
                <a:latin typeface="Tw Cen MT" panose="020B0602020104020603" pitchFamily="34" charset="0"/>
              </a:rPr>
              <a:t>help</a:t>
            </a:r>
            <a:r>
              <a:rPr lang="es-CO" sz="1600" dirty="0" smtClean="0">
                <a:latin typeface="Tw Cen MT" panose="020B0602020104020603" pitchFamily="34" charset="0"/>
              </a:rPr>
              <a:t> of </a:t>
            </a:r>
            <a:r>
              <a:rPr lang="es-CO" sz="1600" dirty="0" err="1" smtClean="0">
                <a:latin typeface="Tw Cen MT" panose="020B0602020104020603" pitchFamily="34" charset="0"/>
              </a:rPr>
              <a:t>techniques</a:t>
            </a:r>
            <a:r>
              <a:rPr lang="es-CO" sz="1600" dirty="0" smtClean="0">
                <a:latin typeface="Tw Cen MT" panose="020B0602020104020603" pitchFamily="34" charset="0"/>
              </a:rPr>
              <a:t>. </a:t>
            </a:r>
            <a:r>
              <a:rPr lang="es-CO" sz="1600" dirty="0" err="1" smtClean="0">
                <a:latin typeface="Tw Cen MT" panose="020B0602020104020603" pitchFamily="34" charset="0"/>
              </a:rPr>
              <a:t>Ganesh</a:t>
            </a:r>
            <a:r>
              <a:rPr lang="es-CO" sz="1600" dirty="0" smtClean="0">
                <a:latin typeface="Tw Cen MT" panose="020B0602020104020603" pitchFamily="34" charset="0"/>
              </a:rPr>
              <a:t> B. </a:t>
            </a:r>
            <a:r>
              <a:rPr lang="es-CO" sz="1600" dirty="0" err="1" smtClean="0">
                <a:latin typeface="Tw Cen MT" panose="020B0602020104020603" pitchFamily="34" charset="0"/>
              </a:rPr>
              <a:t>Mundhe</a:t>
            </a:r>
            <a:r>
              <a:rPr lang="es-CO" sz="1600" dirty="0" smtClean="0">
                <a:latin typeface="Tw Cen MT" panose="020B0602020104020603" pitchFamily="34" charset="0"/>
              </a:rPr>
              <a:t> (2015 -India)</a:t>
            </a:r>
          </a:p>
        </p:txBody>
      </p:sp>
    </p:spTree>
    <p:extLst>
      <p:ext uri="{BB962C8B-B14F-4D97-AF65-F5344CB8AC3E}">
        <p14:creationId xmlns:p14="http://schemas.microsoft.com/office/powerpoint/2010/main" val="8925662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65511" y="477837"/>
            <a:ext cx="3545109" cy="1982791"/>
          </a:xfrm>
        </p:spPr>
        <p:txBody>
          <a:bodyPr>
            <a:normAutofit fontScale="90000"/>
          </a:bodyPr>
          <a:lstStyle/>
          <a:p>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Experiencias significativas</a:t>
            </a:r>
            <a:b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2020-2</a:t>
            </a:r>
          </a:p>
        </p:txBody>
      </p:sp>
      <p:sp>
        <p:nvSpPr>
          <p:cNvPr id="3" name="Marcador de contenido 2"/>
          <p:cNvSpPr>
            <a:spLocks noGrp="1"/>
          </p:cNvSpPr>
          <p:nvPr>
            <p:ph sz="half" idx="1"/>
          </p:nvPr>
        </p:nvSpPr>
        <p:spPr>
          <a:xfrm rot="3726268">
            <a:off x="609600" y="1600201"/>
            <a:ext cx="5384800" cy="4525963"/>
          </a:xfrm>
        </p:spPr>
        <p:txBody>
          <a:bodyPr vert="vert270"/>
          <a:lstStyle/>
          <a:p>
            <a:endParaRPr lang="es-CO" b="1" dirty="0"/>
          </a:p>
          <a:p>
            <a:pPr marL="0" indent="0">
              <a:buNone/>
            </a:pPr>
            <a:endParaRPr lang="es-CO"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2571" y="2257428"/>
            <a:ext cx="5537915" cy="412055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754" y="274637"/>
            <a:ext cx="4532091" cy="6136956"/>
          </a:xfrm>
          <a:prstGeom prst="rect">
            <a:avLst/>
          </a:prstGeom>
        </p:spPr>
      </p:pic>
    </p:spTree>
    <p:extLst>
      <p:ext uri="{BB962C8B-B14F-4D97-AF65-F5344CB8AC3E}">
        <p14:creationId xmlns:p14="http://schemas.microsoft.com/office/powerpoint/2010/main" val="19875709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425344" cy="5158496"/>
          </a:xfrm>
        </p:spPr>
        <p:txBody>
          <a:bodyPr>
            <a:normAutofit/>
          </a:bodyPr>
          <a:lstStyle/>
          <a:p>
            <a:pPr algn="r"/>
            <a:r>
              <a:rPr lang="es-ES_tradnl" dirty="0">
                <a:solidFill>
                  <a:srgbClr val="002060"/>
                </a:solidFill>
              </a:rPr>
              <a:t>Identificación</a:t>
            </a:r>
            <a:br>
              <a:rPr lang="es-ES_tradnl" dirty="0">
                <a:solidFill>
                  <a:srgbClr val="002060"/>
                </a:solidFill>
              </a:rPr>
            </a:br>
            <a:endParaRPr lang="es-CO" dirty="0"/>
          </a:p>
        </p:txBody>
      </p:sp>
      <p:sp>
        <p:nvSpPr>
          <p:cNvPr id="3" name="Marcador de contenido 2"/>
          <p:cNvSpPr>
            <a:spLocks noGrp="1"/>
          </p:cNvSpPr>
          <p:nvPr>
            <p:ph idx="1"/>
          </p:nvPr>
        </p:nvSpPr>
        <p:spPr/>
        <p:txBody>
          <a:bodyPr>
            <a:normAutofit/>
          </a:bodyPr>
          <a:lstStyle/>
          <a:p>
            <a:pPr marL="0" indent="0" algn="just">
              <a:buNone/>
            </a:pPr>
            <a:r>
              <a:rPr lang="es-CO" altLang="es-CO" dirty="0"/>
              <a:t> </a:t>
            </a:r>
          </a:p>
          <a:p>
            <a:pPr marL="0" indent="0" algn="just">
              <a:buNone/>
            </a:pPr>
            <a:endParaRPr lang="es-CO" altLang="es-CO" dirty="0"/>
          </a:p>
          <a:p>
            <a:pPr marL="0" indent="0" algn="just">
              <a:buNone/>
            </a:pPr>
            <a:endParaRPr lang="es-CO" altLang="es-CO" dirty="0"/>
          </a:p>
          <a:p>
            <a:pPr marL="0" indent="0" algn="just">
              <a:buNone/>
            </a:pPr>
            <a:r>
              <a:rPr lang="es-CO" altLang="es-CO" dirty="0"/>
              <a:t>Buen uso de las herramientas ofimáticas como es el  simulador de facturación y cartera en salud</a:t>
            </a:r>
          </a:p>
        </p:txBody>
      </p:sp>
    </p:spTree>
    <p:extLst>
      <p:ext uri="{BB962C8B-B14F-4D97-AF65-F5344CB8AC3E}">
        <p14:creationId xmlns:p14="http://schemas.microsoft.com/office/powerpoint/2010/main" val="9963569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Motivaciones</a:t>
            </a:r>
            <a:endParaRPr lang="es-CO" dirty="0"/>
          </a:p>
        </p:txBody>
      </p:sp>
      <p:sp>
        <p:nvSpPr>
          <p:cNvPr id="3" name="Marcador de contenido 2"/>
          <p:cNvSpPr>
            <a:spLocks noGrp="1"/>
          </p:cNvSpPr>
          <p:nvPr>
            <p:ph idx="1"/>
          </p:nvPr>
        </p:nvSpPr>
        <p:spPr/>
        <p:txBody>
          <a:bodyPr>
            <a:normAutofit/>
          </a:bodyPr>
          <a:lstStyle/>
          <a:p>
            <a:pPr marL="0" indent="0" algn="just">
              <a:buNone/>
            </a:pPr>
            <a:r>
              <a:rPr lang="es-ES" b="0" i="0" dirty="0">
                <a:solidFill>
                  <a:srgbClr val="373A3C"/>
                </a:solidFill>
                <a:effectLst/>
                <a:latin typeface="Open Sans"/>
              </a:rPr>
              <a:t>Durante el desarrollo de esta fase, el estudiante entra en contexto de la importancia de la facturación, cartera y auditoría de cuentas medicas como procesos básicos en toda entidad de salud</a:t>
            </a:r>
            <a:endParaRPr lang="es-CO" dirty="0"/>
          </a:p>
        </p:txBody>
      </p:sp>
    </p:spTree>
    <p:extLst>
      <p:ext uri="{BB962C8B-B14F-4D97-AF65-F5344CB8AC3E}">
        <p14:creationId xmlns:p14="http://schemas.microsoft.com/office/powerpoint/2010/main" val="18415823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Objetivos</a:t>
            </a:r>
            <a:endParaRPr lang="es-CO" dirty="0"/>
          </a:p>
        </p:txBody>
      </p:sp>
      <p:sp>
        <p:nvSpPr>
          <p:cNvPr id="3" name="Marcador de contenido 2"/>
          <p:cNvSpPr>
            <a:spLocks noGrp="1"/>
          </p:cNvSpPr>
          <p:nvPr>
            <p:ph idx="1"/>
          </p:nvPr>
        </p:nvSpPr>
        <p:spPr/>
        <p:txBody>
          <a:bodyPr>
            <a:normAutofit/>
          </a:bodyPr>
          <a:lstStyle/>
          <a:p>
            <a:pPr marL="0" indent="0" algn="just">
              <a:buNone/>
            </a:pPr>
            <a:r>
              <a:rPr lang="es-ES" dirty="0">
                <a:solidFill>
                  <a:srgbClr val="373A3C"/>
                </a:solidFill>
                <a:latin typeface="Open Sans"/>
              </a:rPr>
              <a:t>Aplicar</a:t>
            </a:r>
            <a:r>
              <a:rPr lang="es-ES" b="0" i="0" dirty="0">
                <a:solidFill>
                  <a:srgbClr val="373A3C"/>
                </a:solidFill>
                <a:effectLst/>
                <a:latin typeface="Open Sans"/>
              </a:rPr>
              <a:t> los conocimientos adquiridos en el área de facturación en salud</a:t>
            </a:r>
          </a:p>
          <a:p>
            <a:pPr marL="0" indent="0" algn="just">
              <a:buNone/>
            </a:pPr>
            <a:r>
              <a:rPr lang="es-ES" dirty="0">
                <a:solidFill>
                  <a:srgbClr val="373A3C"/>
                </a:solidFill>
                <a:latin typeface="Open Sans"/>
              </a:rPr>
              <a:t>P</a:t>
            </a:r>
            <a:r>
              <a:rPr lang="es-ES" b="0" i="0" dirty="0">
                <a:solidFill>
                  <a:srgbClr val="373A3C"/>
                </a:solidFill>
                <a:effectLst/>
                <a:latin typeface="Open Sans"/>
              </a:rPr>
              <a:t>ermitir la liquidación de procedimientos y servicios en salud que cumplan con la normatividad vigente</a:t>
            </a:r>
            <a:endParaRPr lang="es-CO" dirty="0"/>
          </a:p>
        </p:txBody>
      </p:sp>
    </p:spTree>
    <p:extLst>
      <p:ext uri="{BB962C8B-B14F-4D97-AF65-F5344CB8AC3E}">
        <p14:creationId xmlns:p14="http://schemas.microsoft.com/office/powerpoint/2010/main" val="19397989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Referentes</a:t>
            </a:r>
            <a:endParaRPr lang="es-CO" dirty="0"/>
          </a:p>
        </p:txBody>
      </p:sp>
      <p:pic>
        <p:nvPicPr>
          <p:cNvPr id="4" name="Imagen 3">
            <a:extLst>
              <a:ext uri="{FF2B5EF4-FFF2-40B4-BE49-F238E27FC236}">
                <a16:creationId xmlns="" xmlns:a16="http://schemas.microsoft.com/office/drawing/2014/main" id="{C2B07BB3-5583-4755-89E9-CEB014071D99}"/>
              </a:ext>
            </a:extLst>
          </p:cNvPr>
          <p:cNvPicPr>
            <a:picLocks noChangeAspect="1"/>
          </p:cNvPicPr>
          <p:nvPr/>
        </p:nvPicPr>
        <p:blipFill rotWithShape="1">
          <a:blip r:embed="rId2"/>
          <a:srcRect l="29781" t="28091" r="25146" b="24013"/>
          <a:stretch/>
        </p:blipFill>
        <p:spPr>
          <a:xfrm>
            <a:off x="2015230" y="1375468"/>
            <a:ext cx="8549197" cy="5110181"/>
          </a:xfrm>
          <a:prstGeom prst="rect">
            <a:avLst/>
          </a:prstGeom>
        </p:spPr>
      </p:pic>
    </p:spTree>
    <p:extLst>
      <p:ext uri="{BB962C8B-B14F-4D97-AF65-F5344CB8AC3E}">
        <p14:creationId xmlns:p14="http://schemas.microsoft.com/office/powerpoint/2010/main" val="12509344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823" y="878320"/>
            <a:ext cx="10252364" cy="5593502"/>
          </a:xfrm>
        </p:spPr>
        <p:txBody>
          <a:bodyPr>
            <a:normAutofit/>
          </a:bodyPr>
          <a:lstStyle/>
          <a:p>
            <a:pPr algn="just"/>
            <a:r>
              <a:rPr lang="es-ES_tradnl" dirty="0">
                <a:solidFill>
                  <a:srgbClr val="002060"/>
                </a:solidFill>
              </a:rPr>
              <a:t>Impacto</a:t>
            </a:r>
            <a:br>
              <a:rPr lang="es-ES_tradnl" dirty="0">
                <a:solidFill>
                  <a:srgbClr val="002060"/>
                </a:solidFill>
              </a:rPr>
            </a:br>
            <a:r>
              <a:rPr lang="es-ES" sz="3600" b="0" i="0" dirty="0">
                <a:solidFill>
                  <a:srgbClr val="373A3C"/>
                </a:solidFill>
                <a:effectLst/>
                <a:latin typeface="Open Sans"/>
              </a:rPr>
              <a:t>la importancia de la facturación, cartera y auditoría de cuentas medicas como procesos básicos en toda entidad de salud, los cuales son pilares fundamentales para el desarrollo y sostenibilidad financiera, convirtiéndose en herramientas necesarias para todo gerente y junta directiva en la toma de decisiones</a:t>
            </a:r>
            <a:r>
              <a:rPr lang="es-ES" b="0" i="0" dirty="0">
                <a:solidFill>
                  <a:srgbClr val="373A3C"/>
                </a:solidFill>
                <a:effectLst/>
                <a:latin typeface="Open Sans"/>
              </a:rPr>
              <a:t>.</a:t>
            </a:r>
            <a:endParaRPr lang="es-CO" dirty="0"/>
          </a:p>
        </p:txBody>
      </p:sp>
      <p:sp>
        <p:nvSpPr>
          <p:cNvPr id="4" name="Marcador de contenido 2"/>
          <p:cNvSpPr txBox="1">
            <a:spLocks/>
          </p:cNvSpPr>
          <p:nvPr/>
        </p:nvSpPr>
        <p:spPr>
          <a:xfrm>
            <a:off x="898635" y="1600201"/>
            <a:ext cx="10212710" cy="33619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CO" dirty="0"/>
              <a:t> </a:t>
            </a:r>
          </a:p>
        </p:txBody>
      </p:sp>
    </p:spTree>
    <p:extLst>
      <p:ext uri="{BB962C8B-B14F-4D97-AF65-F5344CB8AC3E}">
        <p14:creationId xmlns:p14="http://schemas.microsoft.com/office/powerpoint/2010/main" val="5899096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599" y="274638"/>
            <a:ext cx="10389833" cy="5415948"/>
          </a:xfrm>
        </p:spPr>
        <p:txBody>
          <a:bodyPr>
            <a:normAutofit/>
          </a:bodyPr>
          <a:lstStyle/>
          <a:p>
            <a:pPr algn="r"/>
            <a:r>
              <a:rPr lang="es-ES_tradnl" dirty="0">
                <a:solidFill>
                  <a:srgbClr val="002060"/>
                </a:solidFill>
              </a:rPr>
              <a:t>Metodología</a:t>
            </a:r>
            <a:br>
              <a:rPr lang="es-ES_tradnl" dirty="0">
                <a:solidFill>
                  <a:srgbClr val="002060"/>
                </a:solidFill>
              </a:rPr>
            </a:br>
            <a:r>
              <a:rPr lang="es-ES_tradnl" dirty="0">
                <a:solidFill>
                  <a:srgbClr val="002060"/>
                </a:solidFill>
              </a:rPr>
              <a:t/>
            </a:r>
            <a:br>
              <a:rPr lang="es-ES_tradnl" dirty="0">
                <a:solidFill>
                  <a:srgbClr val="002060"/>
                </a:solidFill>
              </a:rPr>
            </a:br>
            <a:r>
              <a:rPr lang="es-ES_tradnl" dirty="0">
                <a:solidFill>
                  <a:srgbClr val="002060"/>
                </a:solidFill>
              </a:rPr>
              <a:t/>
            </a:r>
            <a:br>
              <a:rPr lang="es-ES_tradnl" dirty="0">
                <a:solidFill>
                  <a:srgbClr val="002060"/>
                </a:solidFill>
              </a:rPr>
            </a:br>
            <a:r>
              <a:rPr lang="es-ES_tradnl" dirty="0">
                <a:solidFill>
                  <a:srgbClr val="002060"/>
                </a:solidFill>
              </a:rPr>
              <a:t/>
            </a:r>
            <a:br>
              <a:rPr lang="es-ES_tradnl" dirty="0">
                <a:solidFill>
                  <a:srgbClr val="002060"/>
                </a:solidFill>
              </a:rPr>
            </a:br>
            <a:r>
              <a:rPr lang="es-ES_tradnl" dirty="0">
                <a:solidFill>
                  <a:srgbClr val="002060"/>
                </a:solidFill>
              </a:rPr>
              <a:t>http://aula2020.fitec.edu.co/mod/url/view.php?id=17871&amp;popup=true</a:t>
            </a:r>
            <a:endParaRPr lang="es-CO" dirty="0"/>
          </a:p>
        </p:txBody>
      </p:sp>
      <p:sp>
        <p:nvSpPr>
          <p:cNvPr id="3" name="Marcador de contenido 2"/>
          <p:cNvSpPr>
            <a:spLocks noGrp="1"/>
          </p:cNvSpPr>
          <p:nvPr>
            <p:ph idx="1"/>
          </p:nvPr>
        </p:nvSpPr>
        <p:spPr/>
        <p:txBody>
          <a:bodyPr>
            <a:normAutofit/>
          </a:bodyPr>
          <a:lstStyle/>
          <a:p>
            <a:pPr marL="0" indent="0" algn="just">
              <a:buNone/>
            </a:pPr>
            <a:endParaRPr lang="es-CO" dirty="0"/>
          </a:p>
          <a:p>
            <a:pPr marL="0" indent="0" algn="just">
              <a:buNone/>
            </a:pPr>
            <a:endParaRPr lang="es-CO" dirty="0"/>
          </a:p>
        </p:txBody>
      </p:sp>
    </p:spTree>
    <p:extLst>
      <p:ext uri="{BB962C8B-B14F-4D97-AF65-F5344CB8AC3E}">
        <p14:creationId xmlns:p14="http://schemas.microsoft.com/office/powerpoint/2010/main" val="1826418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Metodología</a:t>
            </a:r>
            <a:endParaRPr lang="es-CO" dirty="0"/>
          </a:p>
        </p:txBody>
      </p:sp>
      <p:sp>
        <p:nvSpPr>
          <p:cNvPr id="4" name="Marcador de contenido 2">
            <a:extLst>
              <a:ext uri="{FF2B5EF4-FFF2-40B4-BE49-F238E27FC236}">
                <a16:creationId xmlns="" xmlns:a16="http://schemas.microsoft.com/office/drawing/2014/main" id="{8A452C1A-0BF7-4F66-BDE5-33920E916A42}"/>
              </a:ext>
            </a:extLst>
          </p:cNvPr>
          <p:cNvSpPr txBox="1">
            <a:spLocks/>
          </p:cNvSpPr>
          <p:nvPr/>
        </p:nvSpPr>
        <p:spPr>
          <a:xfrm>
            <a:off x="609600" y="1713389"/>
            <a:ext cx="10972800" cy="39594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MX" dirty="0"/>
          </a:p>
          <a:p>
            <a:pPr algn="just"/>
            <a:endParaRPr lang="es-MX" dirty="0"/>
          </a:p>
          <a:p>
            <a:pPr marL="0" indent="0" algn="just">
              <a:buFont typeface="Arial"/>
              <a:buNone/>
            </a:pPr>
            <a:endParaRPr lang="es-CO" dirty="0"/>
          </a:p>
        </p:txBody>
      </p:sp>
      <p:sp>
        <p:nvSpPr>
          <p:cNvPr id="8" name="CuadroTexto 7">
            <a:extLst>
              <a:ext uri="{FF2B5EF4-FFF2-40B4-BE49-F238E27FC236}">
                <a16:creationId xmlns="" xmlns:a16="http://schemas.microsoft.com/office/drawing/2014/main" id="{1A95FEFC-F626-4B70-A1B5-FA9B5C5BE53C}"/>
              </a:ext>
            </a:extLst>
          </p:cNvPr>
          <p:cNvSpPr txBox="1"/>
          <p:nvPr/>
        </p:nvSpPr>
        <p:spPr>
          <a:xfrm>
            <a:off x="742384" y="2109518"/>
            <a:ext cx="10972800" cy="2785378"/>
          </a:xfrm>
          <a:prstGeom prst="rect">
            <a:avLst/>
          </a:prstGeom>
          <a:noFill/>
        </p:spPr>
        <p:txBody>
          <a:bodyPr wrap="square">
            <a:spAutoFit/>
          </a:bodyPr>
          <a:lstStyle/>
          <a:p>
            <a:pPr algn="just"/>
            <a:r>
              <a:rPr lang="es-CO" sz="2500" dirty="0"/>
              <a:t>Dentro de las actividades aplicadas se encontraron las siguientes: </a:t>
            </a:r>
          </a:p>
          <a:p>
            <a:pPr algn="just"/>
            <a:endParaRPr lang="es-CO" sz="2500" dirty="0"/>
          </a:p>
          <a:p>
            <a:pPr marL="342900" indent="-342900" algn="just">
              <a:buFont typeface="Wingdings" panose="05000000000000000000" pitchFamily="2" charset="2"/>
              <a:buChar char="ü"/>
            </a:pPr>
            <a:r>
              <a:rPr lang="es-CO" sz="2500" dirty="0"/>
              <a:t>Aplicación del Ciclo PHVA en una organización</a:t>
            </a:r>
          </a:p>
          <a:p>
            <a:pPr marL="342900" indent="-342900" algn="just">
              <a:buFont typeface="Wingdings" panose="05000000000000000000" pitchFamily="2" charset="2"/>
              <a:buChar char="ü"/>
            </a:pPr>
            <a:r>
              <a:rPr lang="es-CO" sz="2500" dirty="0"/>
              <a:t>Taller aplicado debes y deberías</a:t>
            </a:r>
          </a:p>
          <a:p>
            <a:pPr marL="342900" indent="-342900" algn="just">
              <a:buFont typeface="Wingdings" panose="05000000000000000000" pitchFamily="2" charset="2"/>
              <a:buChar char="ü"/>
            </a:pPr>
            <a:r>
              <a:rPr lang="es-CO" sz="2500" dirty="0"/>
              <a:t>Investigación y análisis de la política de calidad de la organización</a:t>
            </a:r>
          </a:p>
          <a:p>
            <a:pPr marL="342900" indent="-342900" algn="just">
              <a:buFont typeface="Wingdings" panose="05000000000000000000" pitchFamily="2" charset="2"/>
              <a:buChar char="ü"/>
            </a:pPr>
            <a:r>
              <a:rPr lang="es-CO" sz="2500" dirty="0"/>
              <a:t>Diseño de objetivos, alcance del SGC y política de calidad.</a:t>
            </a:r>
          </a:p>
          <a:p>
            <a:pPr marL="342900" indent="-342900" algn="just">
              <a:buFont typeface="Wingdings" panose="05000000000000000000" pitchFamily="2" charset="2"/>
              <a:buChar char="ü"/>
            </a:pPr>
            <a:r>
              <a:rPr lang="es-CO" sz="2500" dirty="0"/>
              <a:t>Aplicación de instrumentos de verificación establecidos en el módulo</a:t>
            </a:r>
          </a:p>
        </p:txBody>
      </p:sp>
    </p:spTree>
    <p:extLst>
      <p:ext uri="{BB962C8B-B14F-4D97-AF65-F5344CB8AC3E}">
        <p14:creationId xmlns:p14="http://schemas.microsoft.com/office/powerpoint/2010/main" val="1664114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Evidencias recolectadas</a:t>
            </a:r>
            <a:endParaRPr lang="es-CO" dirty="0"/>
          </a:p>
        </p:txBody>
      </p:sp>
      <p:pic>
        <p:nvPicPr>
          <p:cNvPr id="8" name="Imagen 7">
            <a:extLst>
              <a:ext uri="{FF2B5EF4-FFF2-40B4-BE49-F238E27FC236}">
                <a16:creationId xmlns="" xmlns:a16="http://schemas.microsoft.com/office/drawing/2014/main" id="{74413D68-EF79-4647-9DB2-7605B465D1E7}"/>
              </a:ext>
            </a:extLst>
          </p:cNvPr>
          <p:cNvPicPr>
            <a:picLocks noChangeAspect="1"/>
          </p:cNvPicPr>
          <p:nvPr/>
        </p:nvPicPr>
        <p:blipFill rotWithShape="1">
          <a:blip r:embed="rId2"/>
          <a:srcRect l="29126" t="20671" r="30097" b="18317"/>
          <a:stretch/>
        </p:blipFill>
        <p:spPr>
          <a:xfrm>
            <a:off x="6837639" y="1475912"/>
            <a:ext cx="4641188" cy="3906175"/>
          </a:xfrm>
          <a:prstGeom prst="rect">
            <a:avLst/>
          </a:prstGeom>
        </p:spPr>
      </p:pic>
      <p:pic>
        <p:nvPicPr>
          <p:cNvPr id="10" name="Imagen 9">
            <a:extLst>
              <a:ext uri="{FF2B5EF4-FFF2-40B4-BE49-F238E27FC236}">
                <a16:creationId xmlns="" xmlns:a16="http://schemas.microsoft.com/office/drawing/2014/main" id="{50460043-457C-47D2-BA36-F90712F99F4A}"/>
              </a:ext>
            </a:extLst>
          </p:cNvPr>
          <p:cNvPicPr>
            <a:picLocks noChangeAspect="1"/>
          </p:cNvPicPr>
          <p:nvPr/>
        </p:nvPicPr>
        <p:blipFill rotWithShape="1">
          <a:blip r:embed="rId3"/>
          <a:srcRect l="10908" t="19417" r="10910" b="10033"/>
          <a:stretch/>
        </p:blipFill>
        <p:spPr>
          <a:xfrm>
            <a:off x="895030" y="2066276"/>
            <a:ext cx="5369361" cy="2725445"/>
          </a:xfrm>
          <a:prstGeom prst="rect">
            <a:avLst/>
          </a:prstGeom>
        </p:spPr>
      </p:pic>
    </p:spTree>
    <p:extLst>
      <p:ext uri="{BB962C8B-B14F-4D97-AF65-F5344CB8AC3E}">
        <p14:creationId xmlns:p14="http://schemas.microsoft.com/office/powerpoint/2010/main" val="4822439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252364" cy="1143000"/>
          </a:xfrm>
        </p:spPr>
        <p:txBody>
          <a:bodyPr/>
          <a:lstStyle/>
          <a:p>
            <a:pPr algn="r"/>
            <a:r>
              <a:rPr lang="es-ES_tradnl" dirty="0">
                <a:solidFill>
                  <a:srgbClr val="002060"/>
                </a:solidFill>
              </a:rPr>
              <a:t>Evidencias recolectadas</a:t>
            </a:r>
            <a:endParaRPr lang="es-CO" dirty="0"/>
          </a:p>
        </p:txBody>
      </p:sp>
      <p:pic>
        <p:nvPicPr>
          <p:cNvPr id="4" name="Imagen 3">
            <a:extLst>
              <a:ext uri="{FF2B5EF4-FFF2-40B4-BE49-F238E27FC236}">
                <a16:creationId xmlns="" xmlns:a16="http://schemas.microsoft.com/office/drawing/2014/main" id="{0E438EAD-5CFE-4F05-B6E7-F9616C20F24B}"/>
              </a:ext>
            </a:extLst>
          </p:cNvPr>
          <p:cNvPicPr>
            <a:picLocks noChangeAspect="1"/>
          </p:cNvPicPr>
          <p:nvPr/>
        </p:nvPicPr>
        <p:blipFill rotWithShape="1">
          <a:blip r:embed="rId2"/>
          <a:srcRect l="1383" t="20671" r="64103" b="13139"/>
          <a:stretch/>
        </p:blipFill>
        <p:spPr>
          <a:xfrm>
            <a:off x="1136342" y="1385171"/>
            <a:ext cx="4208015" cy="4539279"/>
          </a:xfrm>
          <a:prstGeom prst="rect">
            <a:avLst/>
          </a:prstGeom>
        </p:spPr>
      </p:pic>
      <p:pic>
        <p:nvPicPr>
          <p:cNvPr id="6" name="Imagen 5">
            <a:extLst>
              <a:ext uri="{FF2B5EF4-FFF2-40B4-BE49-F238E27FC236}">
                <a16:creationId xmlns="" xmlns:a16="http://schemas.microsoft.com/office/drawing/2014/main" id="{FE1958B1-9673-4392-A156-EFBD50D97AF1}"/>
              </a:ext>
            </a:extLst>
          </p:cNvPr>
          <p:cNvPicPr>
            <a:picLocks noChangeAspect="1"/>
          </p:cNvPicPr>
          <p:nvPr/>
        </p:nvPicPr>
        <p:blipFill rotWithShape="1">
          <a:blip r:embed="rId3"/>
          <a:srcRect l="1383" t="20672" r="61481" b="11067"/>
          <a:stretch/>
        </p:blipFill>
        <p:spPr>
          <a:xfrm>
            <a:off x="6241002" y="1417638"/>
            <a:ext cx="4527611" cy="4681321"/>
          </a:xfrm>
          <a:prstGeom prst="rect">
            <a:avLst/>
          </a:prstGeom>
        </p:spPr>
      </p:pic>
    </p:spTree>
    <p:extLst>
      <p:ext uri="{BB962C8B-B14F-4D97-AF65-F5344CB8AC3E}">
        <p14:creationId xmlns:p14="http://schemas.microsoft.com/office/powerpoint/2010/main" val="4708006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599" y="274638"/>
            <a:ext cx="10611775" cy="5575746"/>
          </a:xfrm>
        </p:spPr>
        <p:txBody>
          <a:bodyPr/>
          <a:lstStyle/>
          <a:p>
            <a:pPr algn="l"/>
            <a:r>
              <a:rPr lang="es-ES_tradnl" dirty="0">
                <a:solidFill>
                  <a:srgbClr val="002060"/>
                </a:solidFill>
              </a:rPr>
              <a:t>Referencias bibliográficas</a:t>
            </a:r>
            <a:br>
              <a:rPr lang="es-ES_tradnl" dirty="0">
                <a:solidFill>
                  <a:srgbClr val="002060"/>
                </a:solidFill>
              </a:rPr>
            </a:br>
            <a:r>
              <a:rPr lang="es-ES_tradnl" sz="3600" dirty="0">
                <a:solidFill>
                  <a:srgbClr val="002060"/>
                </a:solidFill>
              </a:rPr>
              <a:t>http://aula2020.fitec.edu.co/course/view.php?id=450</a:t>
            </a:r>
            <a:endParaRPr lang="es-CO" sz="3600" dirty="0"/>
          </a:p>
        </p:txBody>
      </p:sp>
    </p:spTree>
    <p:extLst>
      <p:ext uri="{BB962C8B-B14F-4D97-AF65-F5344CB8AC3E}">
        <p14:creationId xmlns:p14="http://schemas.microsoft.com/office/powerpoint/2010/main" val="14172564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1968500" y="2057401"/>
            <a:ext cx="8229600" cy="1397000"/>
          </a:xfrm>
        </p:spPr>
        <p:txBody>
          <a:bodyPr>
            <a:normAutofit lnSpcReduction="10000"/>
          </a:bodyPr>
          <a:lstStyle/>
          <a:p>
            <a:pPr marL="0" indent="0" algn="ctr">
              <a:buNone/>
            </a:pPr>
            <a:r>
              <a:rPr lang="es-CO" sz="8800" b="1" dirty="0">
                <a:solidFill>
                  <a:schemeClr val="tx2">
                    <a:lumMod val="75000"/>
                  </a:schemeClr>
                </a:solidFill>
                <a:latin typeface="Arial" panose="020B0604020202020204" pitchFamily="34" charset="0"/>
                <a:cs typeface="Arial" panose="020B0604020202020204" pitchFamily="34" charset="0"/>
              </a:rPr>
              <a:t>GRACIAS</a:t>
            </a:r>
          </a:p>
        </p:txBody>
      </p:sp>
      <p:sp>
        <p:nvSpPr>
          <p:cNvPr id="5" name="Rectángulo 4"/>
          <p:cNvSpPr/>
          <p:nvPr/>
        </p:nvSpPr>
        <p:spPr>
          <a:xfrm>
            <a:off x="4025201" y="4408146"/>
            <a:ext cx="4116198" cy="1754326"/>
          </a:xfrm>
          <a:prstGeom prst="rect">
            <a:avLst/>
          </a:prstGeom>
        </p:spPr>
        <p:txBody>
          <a:bodyPr wrap="square">
            <a:spAutoFit/>
          </a:bodyPr>
          <a:lstStyle/>
          <a:p>
            <a:pPr algn="ctr"/>
            <a:r>
              <a:rPr lang="pt-BR" dirty="0">
                <a:solidFill>
                  <a:srgbClr val="222222"/>
                </a:solidFill>
                <a:latin typeface="Malgun Gothic" panose="020B0503020000020004" pitchFamily="34" charset="-127"/>
                <a:ea typeface="Malgun Gothic" panose="020B0503020000020004" pitchFamily="34" charset="-127"/>
              </a:rPr>
              <a:t>Calle 58 # 32-16</a:t>
            </a:r>
          </a:p>
          <a:p>
            <a:pPr algn="ctr"/>
            <a:r>
              <a:rPr lang="pt-BR" dirty="0">
                <a:solidFill>
                  <a:srgbClr val="222222"/>
                </a:solidFill>
                <a:latin typeface="Malgun Gothic" panose="020B0503020000020004" pitchFamily="34" charset="-127"/>
                <a:ea typeface="Malgun Gothic" panose="020B0503020000020004" pitchFamily="34" charset="-127"/>
              </a:rPr>
              <a:t>Bucaramanga / Santander</a:t>
            </a:r>
          </a:p>
          <a:p>
            <a:pPr algn="ctr"/>
            <a:endParaRPr lang="pt-BR" dirty="0">
              <a:solidFill>
                <a:srgbClr val="222222"/>
              </a:solidFill>
              <a:latin typeface="Malgun Gothic" panose="020B0503020000020004" pitchFamily="34" charset="-127"/>
              <a:ea typeface="Malgun Gothic" panose="020B0503020000020004" pitchFamily="34" charset="-127"/>
            </a:endParaRPr>
          </a:p>
          <a:p>
            <a:pPr algn="ctr"/>
            <a:r>
              <a:rPr lang="pt-BR" dirty="0">
                <a:solidFill>
                  <a:srgbClr val="222222"/>
                </a:solidFill>
                <a:latin typeface="Malgun Gothic" panose="020B0503020000020004" pitchFamily="34" charset="-127"/>
                <a:ea typeface="Malgun Gothic" panose="020B0503020000020004" pitchFamily="34" charset="-127"/>
              </a:rPr>
              <a:t>Tel: (7) 6431301</a:t>
            </a:r>
          </a:p>
          <a:p>
            <a:pPr algn="ctr"/>
            <a:endParaRPr lang="pt-BR" dirty="0">
              <a:solidFill>
                <a:srgbClr val="222222"/>
              </a:solidFill>
              <a:latin typeface="Malgun Gothic" panose="020B0503020000020004" pitchFamily="34" charset="-127"/>
              <a:ea typeface="Malgun Gothic" panose="020B0503020000020004" pitchFamily="34" charset="-127"/>
            </a:endParaRPr>
          </a:p>
          <a:p>
            <a:pPr algn="ctr"/>
            <a:r>
              <a:rPr lang="pt-BR" dirty="0">
                <a:solidFill>
                  <a:srgbClr val="222222"/>
                </a:solidFill>
                <a:latin typeface="Malgun Gothic" panose="020B0503020000020004" pitchFamily="34" charset="-127"/>
                <a:ea typeface="Malgun Gothic" panose="020B0503020000020004" pitchFamily="34" charset="-127"/>
              </a:rPr>
              <a:t>www.fitec.edu.co</a:t>
            </a:r>
          </a:p>
        </p:txBody>
      </p:sp>
    </p:spTree>
    <p:custDataLst>
      <p:tags r:id="rId1"/>
    </p:custDataLst>
    <p:extLst>
      <p:ext uri="{BB962C8B-B14F-4D97-AF65-F5344CB8AC3E}">
        <p14:creationId xmlns:p14="http://schemas.microsoft.com/office/powerpoint/2010/main" val="14464899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1915</TotalTime>
  <Words>4379</Words>
  <Application>Microsoft Macintosh PowerPoint</Application>
  <PresentationFormat>Panorámica</PresentationFormat>
  <Paragraphs>413</Paragraphs>
  <Slides>93</Slides>
  <Notes>0</Notes>
  <HiddenSlides>0</HiddenSlides>
  <MMClips>2</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93</vt:i4>
      </vt:variant>
    </vt:vector>
  </HeadingPairs>
  <TitlesOfParts>
    <vt:vector size="104" baseType="lpstr">
      <vt:lpstr>Arial Narrow</vt:lpstr>
      <vt:lpstr>Bookman Old Style</vt:lpstr>
      <vt:lpstr>Calibri</vt:lpstr>
      <vt:lpstr>Lucida Calligraphy</vt:lpstr>
      <vt:lpstr>Malgun Gothic</vt:lpstr>
      <vt:lpstr>Open Sans</vt:lpstr>
      <vt:lpstr>Pristina</vt:lpstr>
      <vt:lpstr>Tw Cen MT</vt:lpstr>
      <vt:lpstr>Wingdings</vt:lpstr>
      <vt:lpstr>Arial</vt:lpstr>
      <vt:lpstr>Tema de Office</vt:lpstr>
      <vt:lpstr>Presentación de PowerPoint</vt:lpstr>
      <vt:lpstr>Experiencias significativas 2020-2</vt:lpstr>
      <vt:lpstr>Identificación</vt:lpstr>
      <vt:lpstr>Motivaciones</vt:lpstr>
      <vt:lpstr>Objetivos</vt:lpstr>
      <vt:lpstr>Referentes</vt:lpstr>
      <vt:lpstr>Metodología</vt:lpstr>
      <vt:lpstr>Metodología</vt:lpstr>
      <vt:lpstr>Metodología</vt:lpstr>
      <vt:lpstr>Impacto</vt:lpstr>
      <vt:lpstr>Evidencias recolectadas</vt:lpstr>
      <vt:lpstr>Evidencias recolectadas</vt:lpstr>
      <vt:lpstr>Referencias bibliográficas</vt:lpstr>
      <vt:lpstr>Experiencias significativas 2020-2</vt:lpstr>
      <vt:lpstr>Identificación</vt:lpstr>
      <vt:lpstr>Motivaciones</vt:lpstr>
      <vt:lpstr>Objetivos</vt:lpstr>
      <vt:lpstr>Referentes</vt:lpstr>
      <vt:lpstr>Metodología</vt:lpstr>
      <vt:lpstr>Metodología</vt:lpstr>
      <vt:lpstr>Metodología</vt:lpstr>
      <vt:lpstr>Metodología</vt:lpstr>
      <vt:lpstr>Metodología</vt:lpstr>
      <vt:lpstr>Metodología</vt:lpstr>
      <vt:lpstr>Metodología</vt:lpstr>
      <vt:lpstr>Metodología</vt:lpstr>
      <vt:lpstr>Impacto</vt:lpstr>
      <vt:lpstr>Evidencias recolectadas</vt:lpstr>
      <vt:lpstr>Evidencias recolectadas</vt:lpstr>
      <vt:lpstr>Evidencias recolectadas</vt:lpstr>
      <vt:lpstr>Evidencias recolectadas</vt:lpstr>
      <vt:lpstr>Evidencias recolectadas</vt:lpstr>
      <vt:lpstr>Referencias bibliográficas</vt:lpstr>
      <vt:lpstr>Experiencias significativas 2020-2</vt:lpstr>
      <vt:lpstr>EXPERIENCIAS SIGNIFICATIVAS  EL TRABAJO EN EQUIPO VS DESERCION</vt:lpstr>
      <vt:lpstr>         EL TRABAJO EN EQUIPO VS DESERCION</vt:lpstr>
      <vt:lpstr>Objetivo</vt:lpstr>
      <vt:lpstr>Referentes</vt:lpstr>
      <vt:lpstr>Impacto y Protagonistas</vt:lpstr>
      <vt:lpstr>VIDEO DE OPINION RESPECTO AL MODULO</vt:lpstr>
      <vt:lpstr>Impacto y Protagonistas</vt:lpstr>
      <vt:lpstr>Impacto y Protagonistas</vt:lpstr>
      <vt:lpstr>CONCLUSION</vt:lpstr>
      <vt:lpstr>BENDICIONES</vt:lpstr>
      <vt:lpstr>Experiencias significativas 2020-II</vt:lpstr>
      <vt:lpstr>Presentación de PowerPoint</vt:lpstr>
      <vt:lpstr>Motivaciones</vt:lpstr>
      <vt:lpstr>Objetivos</vt:lpstr>
      <vt:lpstr>Impacto</vt:lpstr>
      <vt:lpstr>Evidencias recolectadas</vt:lpstr>
      <vt:lpstr>Evidencias recolectadas</vt:lpstr>
      <vt:lpstr>Evidencias recolectadas</vt:lpstr>
      <vt:lpstr>Evidencias recolectadas</vt:lpstr>
      <vt:lpstr>Conclusiones</vt:lpstr>
      <vt:lpstr>Presentación de PowerPoint</vt:lpstr>
      <vt:lpstr>Experiencias significativas 2020-2</vt:lpstr>
      <vt:lpstr>Identificación</vt:lpstr>
      <vt:lpstr>Motivaciones</vt:lpstr>
      <vt:lpstr>Objetivos</vt:lpstr>
      <vt:lpstr>Referentes</vt:lpstr>
      <vt:lpstr>Metodología</vt:lpstr>
      <vt:lpstr>Metodología</vt:lpstr>
      <vt:lpstr>Impacto</vt:lpstr>
      <vt:lpstr>Impacto</vt:lpstr>
      <vt:lpstr>Evidencias recolectadas</vt:lpstr>
      <vt:lpstr>Videos de la Evidencias</vt:lpstr>
      <vt:lpstr>Referencias bibliográficas</vt:lpstr>
      <vt:lpstr>Presentación de PowerPoint</vt:lpstr>
      <vt:lpstr>Experiencias significativas 2020-2</vt:lpstr>
      <vt:lpstr>Identificación</vt:lpstr>
      <vt:lpstr>Motivaciones</vt:lpstr>
      <vt:lpstr>Observación</vt:lpstr>
      <vt:lpstr>Objetivos</vt:lpstr>
      <vt:lpstr>Motivational Tasks The four Language Skills</vt:lpstr>
      <vt:lpstr>Referentes</vt:lpstr>
      <vt:lpstr>Presentación de PowerPoint</vt:lpstr>
      <vt:lpstr>Presentación de PowerPoint</vt:lpstr>
      <vt:lpstr>                Metodología</vt:lpstr>
      <vt:lpstr>Presentación de PowerPoint</vt:lpstr>
      <vt:lpstr>Presentación de PowerPoint</vt:lpstr>
      <vt:lpstr>Impacto</vt:lpstr>
      <vt:lpstr>Referencias bibliográficas</vt:lpstr>
      <vt:lpstr>Experiencias significativas 2020-2</vt:lpstr>
      <vt:lpstr>Identificación </vt:lpstr>
      <vt:lpstr>Motivaciones</vt:lpstr>
      <vt:lpstr>Objetivos</vt:lpstr>
      <vt:lpstr>Referentes</vt:lpstr>
      <vt:lpstr>Impacto la importancia de la facturación, cartera y auditoría de cuentas medicas como procesos básicos en toda entidad de salud, los cuales son pilares fundamentales para el desarrollo y sostenibilidad financiera, convirtiéndose en herramientas necesarias para todo gerente y junta directiva en la toma de decisiones.</vt:lpstr>
      <vt:lpstr>Metodología    http://aula2020.fitec.edu.co/mod/url/view.php?id=17871&amp;popup=true</vt:lpstr>
      <vt:lpstr>Evidencias recolectadas</vt:lpstr>
      <vt:lpstr>Evidencias recolectadas</vt:lpstr>
      <vt:lpstr>Referencias bibliográficas http://aula2020.fitec.edu.co/course/view.php?id=450</vt:lpstr>
      <vt:lpstr>Presentación de PowerPoint</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Fitec</dc:creator>
  <cp:lastModifiedBy>ZULLY ROCIO RINCON RUEDA</cp:lastModifiedBy>
  <cp:revision>210</cp:revision>
  <dcterms:created xsi:type="dcterms:W3CDTF">2016-05-25T17:45:20Z</dcterms:created>
  <dcterms:modified xsi:type="dcterms:W3CDTF">2020-10-30T13:49:26Z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E274448E-AB90-4BE4-931F-5FF6CD4CA033</vt:lpwstr>
  </property>
  <property fmtid="{D5CDD505-2E9C-101B-9397-08002B2CF9AE}" pid="3" name="ArticulatePath">
    <vt:lpwstr>Plantilla-presentacion-powerpoint</vt:lpwstr>
  </property>
</Properties>
</file>